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7"/>
    <p:sldId id="257" r:id="rId18"/>
    <p:sldId id="258" r:id="rId19"/>
    <p:sldId id="259" r:id="rId20"/>
    <p:sldId id="260" r:id="rId21"/>
    <p:sldId id="261" r:id="rId22"/>
    <p:sldId id="262" r:id="rId23"/>
    <p:sldId id="263" r:id="rId24"/>
    <p:sldId id="264" r:id="rId25"/>
    <p:sldId id="265" r:id="rId26"/>
    <p:sldId id="266" r:id="rId27"/>
    <p:sldId id="267" r:id="rId28"/>
    <p:sldId id="268" r:id="rId29"/>
    <p:sldId id="269" r:id="rId30"/>
    <p:sldId id="270" r:id="rId31"/>
    <p:sldId id="271" r:id="rId32"/>
    <p:sldId id="272" r:id="rId33"/>
    <p:sldId id="273" r:id="rId34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Fredoka One" charset="1" panose="02000000000000000000"/>
      <p:regular r:id="rId10"/>
    </p:embeddedFont>
    <p:embeddedFont>
      <p:font typeface="Open Sans Light" charset="1" panose="020B0306030504020204"/>
      <p:regular r:id="rId11"/>
    </p:embeddedFont>
    <p:embeddedFont>
      <p:font typeface="Open Sans Light Bold" charset="1" panose="020B0806030504020204"/>
      <p:regular r:id="rId12"/>
    </p:embeddedFont>
    <p:embeddedFont>
      <p:font typeface="Open Sans Light Italics" charset="1" panose="020B0306030504020204"/>
      <p:regular r:id="rId13"/>
    </p:embeddedFont>
    <p:embeddedFont>
      <p:font typeface="Open Sans Light Bold Italics" charset="1" panose="020B0806030504020204"/>
      <p:regular r:id="rId14"/>
    </p:embeddedFont>
    <p:embeddedFont>
      <p:font typeface="Now" charset="1" panose="00000500000000000000"/>
      <p:regular r:id="rId15"/>
    </p:embeddedFont>
    <p:embeddedFont>
      <p:font typeface="Now Bold" charset="1" panose="0000060000000000000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slides/slide1.xml" Type="http://schemas.openxmlformats.org/officeDocument/2006/relationships/slide"/><Relationship Id="rId18" Target="slides/slide2.xml" Type="http://schemas.openxmlformats.org/officeDocument/2006/relationships/slide"/><Relationship Id="rId19" Target="slides/slide3.xml" Type="http://schemas.openxmlformats.org/officeDocument/2006/relationships/slide"/><Relationship Id="rId2" Target="presProps.xml" Type="http://schemas.openxmlformats.org/officeDocument/2006/relationships/presProps"/><Relationship Id="rId20" Target="slides/slide4.xml" Type="http://schemas.openxmlformats.org/officeDocument/2006/relationships/slide"/><Relationship Id="rId21" Target="slides/slide5.xml" Type="http://schemas.openxmlformats.org/officeDocument/2006/relationships/slide"/><Relationship Id="rId22" Target="slides/slide6.xml" Type="http://schemas.openxmlformats.org/officeDocument/2006/relationships/slide"/><Relationship Id="rId23" Target="slides/slide7.xml" Type="http://schemas.openxmlformats.org/officeDocument/2006/relationships/slide"/><Relationship Id="rId24" Target="slides/slide8.xml" Type="http://schemas.openxmlformats.org/officeDocument/2006/relationships/slide"/><Relationship Id="rId25" Target="slides/slide9.xml" Type="http://schemas.openxmlformats.org/officeDocument/2006/relationships/slide"/><Relationship Id="rId26" Target="slides/slide10.xml" Type="http://schemas.openxmlformats.org/officeDocument/2006/relationships/slide"/><Relationship Id="rId27" Target="slides/slide11.xml" Type="http://schemas.openxmlformats.org/officeDocument/2006/relationships/slide"/><Relationship Id="rId28" Target="slides/slide12.xml" Type="http://schemas.openxmlformats.org/officeDocument/2006/relationships/slide"/><Relationship Id="rId29" Target="slides/slide13.xml" Type="http://schemas.openxmlformats.org/officeDocument/2006/relationships/slide"/><Relationship Id="rId3" Target="viewProps.xml" Type="http://schemas.openxmlformats.org/officeDocument/2006/relationships/viewProps"/><Relationship Id="rId30" Target="slides/slide14.xml" Type="http://schemas.openxmlformats.org/officeDocument/2006/relationships/slide"/><Relationship Id="rId31" Target="slides/slide15.xml" Type="http://schemas.openxmlformats.org/officeDocument/2006/relationships/slide"/><Relationship Id="rId32" Target="slides/slide16.xml" Type="http://schemas.openxmlformats.org/officeDocument/2006/relationships/slide"/><Relationship Id="rId33" Target="slides/slide17.xml" Type="http://schemas.openxmlformats.org/officeDocument/2006/relationships/slide"/><Relationship Id="rId34" Target="slides/slide18.xml" Type="http://schemas.openxmlformats.org/officeDocument/2006/relationships/slide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_rels/slide10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5.png" Type="http://schemas.openxmlformats.org/officeDocument/2006/relationships/image"/><Relationship Id="rId3" Target="../media/image26.svg" Type="http://schemas.openxmlformats.org/officeDocument/2006/relationships/image"/><Relationship Id="rId4" Target="../media/image27.png" Type="http://schemas.openxmlformats.org/officeDocument/2006/relationships/image"/></Relationships>
</file>

<file path=ppt/slides/_rels/slide1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5.png" Type="http://schemas.openxmlformats.org/officeDocument/2006/relationships/image"/><Relationship Id="rId3" Target="../media/image26.svg" Type="http://schemas.openxmlformats.org/officeDocument/2006/relationships/image"/><Relationship Id="rId4" Target="../media/image28.png" Type="http://schemas.openxmlformats.org/officeDocument/2006/relationships/image"/><Relationship Id="rId5" Target="../media/image29.png" Type="http://schemas.openxmlformats.org/officeDocument/2006/relationships/image"/></Relationships>
</file>

<file path=ppt/slides/_rels/slide1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5.png" Type="http://schemas.openxmlformats.org/officeDocument/2006/relationships/image"/><Relationship Id="rId3" Target="../media/image26.svg" Type="http://schemas.openxmlformats.org/officeDocument/2006/relationships/image"/><Relationship Id="rId4" Target="../media/image30.png" Type="http://schemas.openxmlformats.org/officeDocument/2006/relationships/image"/></Relationships>
</file>

<file path=ppt/slides/_rels/slide1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5.png" Type="http://schemas.openxmlformats.org/officeDocument/2006/relationships/image"/><Relationship Id="rId3" Target="../media/image26.svg" Type="http://schemas.openxmlformats.org/officeDocument/2006/relationships/image"/><Relationship Id="rId4" Target="../media/image31.png" Type="http://schemas.openxmlformats.org/officeDocument/2006/relationships/image"/></Relationships>
</file>

<file path=ppt/slides/_rels/slide1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5.png" Type="http://schemas.openxmlformats.org/officeDocument/2006/relationships/image"/><Relationship Id="rId3" Target="../media/image26.svg" Type="http://schemas.openxmlformats.org/officeDocument/2006/relationships/image"/><Relationship Id="rId4" Target="../media/image32.png" Type="http://schemas.openxmlformats.org/officeDocument/2006/relationships/image"/></Relationships>
</file>

<file path=ppt/slides/_rels/slide1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7.png" Type="http://schemas.openxmlformats.org/officeDocument/2006/relationships/image"/><Relationship Id="rId11" Target="../media/image38.png" Type="http://schemas.openxmlformats.org/officeDocument/2006/relationships/image"/><Relationship Id="rId2" Target="../media/image17.png" Type="http://schemas.openxmlformats.org/officeDocument/2006/relationships/image"/><Relationship Id="rId3" Target="../media/image18.svg" Type="http://schemas.openxmlformats.org/officeDocument/2006/relationships/image"/><Relationship Id="rId4" Target="../media/image19.png" Type="http://schemas.openxmlformats.org/officeDocument/2006/relationships/image"/><Relationship Id="rId5" Target="../media/image20.svg" Type="http://schemas.openxmlformats.org/officeDocument/2006/relationships/image"/><Relationship Id="rId6" Target="../media/image33.png" Type="http://schemas.openxmlformats.org/officeDocument/2006/relationships/image"/><Relationship Id="rId7" Target="../media/image34.svg" Type="http://schemas.openxmlformats.org/officeDocument/2006/relationships/image"/><Relationship Id="rId8" Target="../media/image35.png" Type="http://schemas.openxmlformats.org/officeDocument/2006/relationships/image"/><Relationship Id="rId9" Target="../media/image36.svg" Type="http://schemas.openxmlformats.org/officeDocument/2006/relationships/image"/></Relationships>
</file>

<file path=ppt/slides/_rels/slide1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9.png" Type="http://schemas.openxmlformats.org/officeDocument/2006/relationships/image"/><Relationship Id="rId3" Target="../media/image40.svg" Type="http://schemas.openxmlformats.org/officeDocument/2006/relationships/image"/><Relationship Id="rId4" Target="../media/image35.png" Type="http://schemas.openxmlformats.org/officeDocument/2006/relationships/image"/><Relationship Id="rId5" Target="../media/image36.svg" Type="http://schemas.openxmlformats.org/officeDocument/2006/relationships/image"/><Relationship Id="rId6" Target="../media/image17.png" Type="http://schemas.openxmlformats.org/officeDocument/2006/relationships/image"/><Relationship Id="rId7" Target="../media/image18.svg" Type="http://schemas.openxmlformats.org/officeDocument/2006/relationships/image"/></Relationships>
</file>

<file path=ppt/slides/_rels/slide1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1.png" Type="http://schemas.openxmlformats.org/officeDocument/2006/relationships/image"/><Relationship Id="rId3" Target="../media/image42.svg" Type="http://schemas.openxmlformats.org/officeDocument/2006/relationships/image"/></Relationships>
</file>

<file path=ppt/slides/_rels/slide1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Relationship Id="rId3" Target="../media/image12.svg" Type="http://schemas.openxmlformats.org/officeDocument/2006/relationships/image"/><Relationship Id="rId4" Target="../media/image6.png" Type="http://schemas.openxmlformats.org/officeDocument/2006/relationships/image"/><Relationship Id="rId5" Target="../media/image7.svg" Type="http://schemas.openxmlformats.org/officeDocument/2006/relationships/image"/><Relationship Id="rId6" Target="../media/image43.png" Type="http://schemas.openxmlformats.org/officeDocument/2006/relationships/image"/><Relationship Id="rId7" Target="../media/image44.svg" Type="http://schemas.openxmlformats.org/officeDocument/2006/relationships/image"/><Relationship Id="rId8" Target="https://acceso.mineduc.cl/material-de-preparacion-paes/" TargetMode="External" Type="http://schemas.openxmlformats.org/officeDocument/2006/relationships/hyperlink"/><Relationship Id="rId9" Target="https://admision.uautonoma.cl/ensayo-paes-gratuito/" TargetMode="External" Type="http://schemas.openxmlformats.org/officeDocument/2006/relationships/hyperlink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7.svg" Type="http://schemas.openxmlformats.org/officeDocument/2006/relationships/image"/><Relationship Id="rId4" Target="../media/image9.png" Type="http://schemas.openxmlformats.org/officeDocument/2006/relationships/image"/><Relationship Id="rId5" Target="../media/image10.sv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Relationship Id="rId3" Target="../media/image10.sv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Relationship Id="rId3" Target="../media/image12.svg" Type="http://schemas.openxmlformats.org/officeDocument/2006/relationships/imag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7.svg" Type="http://schemas.openxmlformats.org/officeDocument/2006/relationships/image"/><Relationship Id="rId4" Target="../media/image13.png" Type="http://schemas.openxmlformats.org/officeDocument/2006/relationships/image"/><Relationship Id="rId5" Target="../media/image14.png" Type="http://schemas.openxmlformats.org/officeDocument/2006/relationships/image"/><Relationship Id="rId6" Target="../media/image15.png" Type="http://schemas.openxmlformats.org/officeDocument/2006/relationships/image"/><Relationship Id="rId7" Target="../media/image16.png" Type="http://schemas.openxmlformats.org/officeDocument/2006/relationships/image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7.svg" Type="http://schemas.openxmlformats.org/officeDocument/2006/relationships/image"/><Relationship Id="rId4" Target="../media/image17.png" Type="http://schemas.openxmlformats.org/officeDocument/2006/relationships/image"/><Relationship Id="rId5" Target="../media/image18.svg" Type="http://schemas.openxmlformats.org/officeDocument/2006/relationships/image"/><Relationship Id="rId6" Target="../media/image19.png" Type="http://schemas.openxmlformats.org/officeDocument/2006/relationships/image"/><Relationship Id="rId7" Target="../media/image20.svg" Type="http://schemas.openxmlformats.org/officeDocument/2006/relationships/image"/></Relationships>
</file>

<file path=ppt/slides/_rels/slide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7.svg" Type="http://schemas.openxmlformats.org/officeDocument/2006/relationships/image"/><Relationship Id="rId4" Target="../media/image21.png" Type="http://schemas.openxmlformats.org/officeDocument/2006/relationships/image"/><Relationship Id="rId5" Target="../media/image22.svg" Type="http://schemas.openxmlformats.org/officeDocument/2006/relationships/image"/><Relationship Id="rId6" Target="../media/image23.png" Type="http://schemas.openxmlformats.org/officeDocument/2006/relationships/image"/><Relationship Id="rId7" Target="../media/image24.svg" Type="http://schemas.openxmlformats.org/officeDocument/2006/relationships/image"/></Relationships>
</file>

<file path=ppt/slides/_rels/slide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7.svg" Type="http://schemas.openxmlformats.org/officeDocument/2006/relationships/image"/><Relationship Id="rId4" Target="../media/image17.png" Type="http://schemas.openxmlformats.org/officeDocument/2006/relationships/image"/><Relationship Id="rId5" Target="../media/image18.svg" Type="http://schemas.openxmlformats.org/officeDocument/2006/relationships/image"/></Relationships>
</file>

<file path=ppt/slides/_rels/slide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5.png" Type="http://schemas.openxmlformats.org/officeDocument/2006/relationships/image"/><Relationship Id="rId3" Target="../media/image26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BAFA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7744534"/>
            <a:ext cx="18288000" cy="2542466"/>
            <a:chOff x="0" y="0"/>
            <a:chExt cx="4816593" cy="66962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816592" cy="669621"/>
            </a:xfrm>
            <a:custGeom>
              <a:avLst/>
              <a:gdLst/>
              <a:ahLst/>
              <a:cxnLst/>
              <a:rect r="r" b="b" t="t" l="l"/>
              <a:pathLst>
                <a:path h="669621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669621"/>
                  </a:lnTo>
                  <a:lnTo>
                    <a:pt x="0" y="669621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>
            <a:grpSpLocks noChangeAspect="true"/>
          </p:cNvGrpSpPr>
          <p:nvPr/>
        </p:nvGrpSpPr>
        <p:grpSpPr>
          <a:xfrm rot="0">
            <a:off x="10595874" y="575732"/>
            <a:ext cx="9337585" cy="10571252"/>
            <a:chOff x="0" y="0"/>
            <a:chExt cx="5575300" cy="63119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5574030" cy="6313170"/>
            </a:xfrm>
            <a:custGeom>
              <a:avLst/>
              <a:gdLst/>
              <a:ahLst/>
              <a:cxnLst/>
              <a:rect r="r" b="b" t="t" l="l"/>
              <a:pathLst>
                <a:path h="6313170" w="5574030">
                  <a:moveTo>
                    <a:pt x="5012690" y="0"/>
                  </a:moveTo>
                  <a:cubicBezTo>
                    <a:pt x="5163820" y="0"/>
                    <a:pt x="5307330" y="60960"/>
                    <a:pt x="5412740" y="167640"/>
                  </a:cubicBezTo>
                  <a:lnTo>
                    <a:pt x="5412740" y="167640"/>
                  </a:lnTo>
                  <a:cubicBezTo>
                    <a:pt x="5502910" y="259080"/>
                    <a:pt x="5560060" y="379730"/>
                    <a:pt x="5571490" y="508000"/>
                  </a:cubicBezTo>
                  <a:lnTo>
                    <a:pt x="5571490" y="513080"/>
                  </a:lnTo>
                  <a:cubicBezTo>
                    <a:pt x="5572760" y="529590"/>
                    <a:pt x="5574030" y="546100"/>
                    <a:pt x="5574030" y="562610"/>
                  </a:cubicBezTo>
                  <a:cubicBezTo>
                    <a:pt x="5574030" y="717550"/>
                    <a:pt x="5509260" y="866140"/>
                    <a:pt x="5396230" y="972820"/>
                  </a:cubicBezTo>
                  <a:lnTo>
                    <a:pt x="3825240" y="2520950"/>
                  </a:lnTo>
                  <a:lnTo>
                    <a:pt x="4236720" y="2296160"/>
                  </a:lnTo>
                  <a:cubicBezTo>
                    <a:pt x="4431030" y="2184400"/>
                    <a:pt x="4672330" y="2197100"/>
                    <a:pt x="4852670" y="2330450"/>
                  </a:cubicBezTo>
                  <a:lnTo>
                    <a:pt x="4852670" y="2330450"/>
                  </a:lnTo>
                  <a:lnTo>
                    <a:pt x="4853940" y="2331720"/>
                  </a:lnTo>
                  <a:lnTo>
                    <a:pt x="4853940" y="2331720"/>
                  </a:lnTo>
                  <a:lnTo>
                    <a:pt x="4853940" y="2331720"/>
                  </a:lnTo>
                  <a:cubicBezTo>
                    <a:pt x="4959350" y="2409190"/>
                    <a:pt x="5034280" y="2522220"/>
                    <a:pt x="5064760" y="2649220"/>
                  </a:cubicBezTo>
                  <a:lnTo>
                    <a:pt x="5064760" y="2649220"/>
                  </a:lnTo>
                  <a:cubicBezTo>
                    <a:pt x="5074920" y="2692400"/>
                    <a:pt x="5081270" y="2738120"/>
                    <a:pt x="5081270" y="2782570"/>
                  </a:cubicBezTo>
                  <a:cubicBezTo>
                    <a:pt x="5081270" y="2915920"/>
                    <a:pt x="5034280" y="3046730"/>
                    <a:pt x="4946650" y="3148330"/>
                  </a:cubicBezTo>
                  <a:lnTo>
                    <a:pt x="3779520" y="4582160"/>
                  </a:lnTo>
                  <a:lnTo>
                    <a:pt x="4366260" y="4381500"/>
                  </a:lnTo>
                  <a:cubicBezTo>
                    <a:pt x="4660900" y="4281170"/>
                    <a:pt x="4980940" y="4438650"/>
                    <a:pt x="5081270" y="4732020"/>
                  </a:cubicBezTo>
                  <a:cubicBezTo>
                    <a:pt x="5081270" y="4732020"/>
                    <a:pt x="5081270" y="4732020"/>
                    <a:pt x="5081270" y="4732020"/>
                  </a:cubicBezTo>
                  <a:lnTo>
                    <a:pt x="5081270" y="4732020"/>
                  </a:lnTo>
                  <a:cubicBezTo>
                    <a:pt x="5182870" y="5025391"/>
                    <a:pt x="5026660" y="5346700"/>
                    <a:pt x="4733290" y="5448300"/>
                  </a:cubicBezTo>
                  <a:cubicBezTo>
                    <a:pt x="4733290" y="5448300"/>
                    <a:pt x="4732020" y="5448300"/>
                    <a:pt x="4732020" y="5448300"/>
                  </a:cubicBezTo>
                  <a:lnTo>
                    <a:pt x="2302510" y="6277611"/>
                  </a:lnTo>
                  <a:cubicBezTo>
                    <a:pt x="2259330" y="6292851"/>
                    <a:pt x="2214880" y="6304281"/>
                    <a:pt x="2170430" y="6309361"/>
                  </a:cubicBezTo>
                  <a:cubicBezTo>
                    <a:pt x="2150110" y="6311901"/>
                    <a:pt x="2129790" y="6313170"/>
                    <a:pt x="2108200" y="6313170"/>
                  </a:cubicBezTo>
                  <a:lnTo>
                    <a:pt x="2105660" y="6313170"/>
                  </a:lnTo>
                  <a:cubicBezTo>
                    <a:pt x="1977390" y="6313170"/>
                    <a:pt x="1851660" y="6268720"/>
                    <a:pt x="1752600" y="6187441"/>
                  </a:cubicBezTo>
                  <a:lnTo>
                    <a:pt x="1752600" y="6187441"/>
                  </a:lnTo>
                  <a:cubicBezTo>
                    <a:pt x="1629410" y="6087111"/>
                    <a:pt x="1553210" y="5938520"/>
                    <a:pt x="1545590" y="5779770"/>
                  </a:cubicBezTo>
                  <a:lnTo>
                    <a:pt x="1545590" y="5745480"/>
                  </a:lnTo>
                  <a:cubicBezTo>
                    <a:pt x="1546860" y="5628640"/>
                    <a:pt x="1583690" y="5515610"/>
                    <a:pt x="1652270" y="5421630"/>
                  </a:cubicBezTo>
                  <a:cubicBezTo>
                    <a:pt x="1659890" y="5410200"/>
                    <a:pt x="1668780" y="5400040"/>
                    <a:pt x="1676400" y="5389880"/>
                  </a:cubicBezTo>
                  <a:lnTo>
                    <a:pt x="2277110" y="4650740"/>
                  </a:lnTo>
                  <a:lnTo>
                    <a:pt x="844550" y="5429250"/>
                  </a:lnTo>
                  <a:cubicBezTo>
                    <a:pt x="792480" y="5459730"/>
                    <a:pt x="735330" y="5480050"/>
                    <a:pt x="676910" y="5492750"/>
                  </a:cubicBezTo>
                  <a:lnTo>
                    <a:pt x="676910" y="5492750"/>
                  </a:lnTo>
                  <a:lnTo>
                    <a:pt x="675640" y="5492750"/>
                  </a:lnTo>
                  <a:lnTo>
                    <a:pt x="675640" y="5492750"/>
                  </a:lnTo>
                  <a:cubicBezTo>
                    <a:pt x="488950" y="5530850"/>
                    <a:pt x="294640" y="5472430"/>
                    <a:pt x="161290" y="5336540"/>
                  </a:cubicBezTo>
                  <a:lnTo>
                    <a:pt x="161290" y="5336540"/>
                  </a:lnTo>
                  <a:cubicBezTo>
                    <a:pt x="58420" y="5232400"/>
                    <a:pt x="0" y="5091430"/>
                    <a:pt x="0" y="4944110"/>
                  </a:cubicBezTo>
                  <a:lnTo>
                    <a:pt x="0" y="4939030"/>
                  </a:lnTo>
                  <a:cubicBezTo>
                    <a:pt x="0" y="4784090"/>
                    <a:pt x="64770" y="4636770"/>
                    <a:pt x="176530" y="4531360"/>
                  </a:cubicBezTo>
                  <a:lnTo>
                    <a:pt x="2070100" y="2669540"/>
                  </a:lnTo>
                  <a:lnTo>
                    <a:pt x="990600" y="3210560"/>
                  </a:lnTo>
                  <a:cubicBezTo>
                    <a:pt x="951230" y="3232150"/>
                    <a:pt x="908050" y="3248660"/>
                    <a:pt x="864870" y="3258820"/>
                  </a:cubicBezTo>
                  <a:lnTo>
                    <a:pt x="864870" y="3258820"/>
                  </a:lnTo>
                  <a:lnTo>
                    <a:pt x="863600" y="3258820"/>
                  </a:lnTo>
                  <a:cubicBezTo>
                    <a:pt x="819150" y="3270250"/>
                    <a:pt x="772160" y="3276600"/>
                    <a:pt x="726440" y="3276600"/>
                  </a:cubicBezTo>
                  <a:lnTo>
                    <a:pt x="723900" y="3276600"/>
                  </a:lnTo>
                  <a:cubicBezTo>
                    <a:pt x="593090" y="3276600"/>
                    <a:pt x="466090" y="3230880"/>
                    <a:pt x="364490" y="3147060"/>
                  </a:cubicBezTo>
                  <a:lnTo>
                    <a:pt x="364490" y="3147060"/>
                  </a:lnTo>
                  <a:cubicBezTo>
                    <a:pt x="236220" y="3040380"/>
                    <a:pt x="161290" y="2881630"/>
                    <a:pt x="161290" y="2715260"/>
                  </a:cubicBezTo>
                  <a:lnTo>
                    <a:pt x="161290" y="2712720"/>
                  </a:lnTo>
                  <a:cubicBezTo>
                    <a:pt x="161290" y="2604770"/>
                    <a:pt x="193040" y="2499360"/>
                    <a:pt x="251460" y="2409190"/>
                  </a:cubicBezTo>
                  <a:cubicBezTo>
                    <a:pt x="265430" y="2386330"/>
                    <a:pt x="281940" y="2366010"/>
                    <a:pt x="299720" y="2345690"/>
                  </a:cubicBezTo>
                  <a:lnTo>
                    <a:pt x="1791970" y="548640"/>
                  </a:lnTo>
                  <a:cubicBezTo>
                    <a:pt x="1990090" y="309880"/>
                    <a:pt x="2345690" y="276860"/>
                    <a:pt x="2584450" y="474980"/>
                  </a:cubicBezTo>
                  <a:lnTo>
                    <a:pt x="2584450" y="474980"/>
                  </a:lnTo>
                  <a:cubicBezTo>
                    <a:pt x="2754630" y="617220"/>
                    <a:pt x="2827020" y="845820"/>
                    <a:pt x="2767330" y="1059180"/>
                  </a:cubicBezTo>
                  <a:lnTo>
                    <a:pt x="4745990" y="66040"/>
                  </a:lnTo>
                  <a:cubicBezTo>
                    <a:pt x="4799330" y="38100"/>
                    <a:pt x="4856480" y="17780"/>
                    <a:pt x="4916170" y="7620"/>
                  </a:cubicBezTo>
                  <a:lnTo>
                    <a:pt x="4918710" y="7620"/>
                  </a:lnTo>
                  <a:cubicBezTo>
                    <a:pt x="4950460" y="2540"/>
                    <a:pt x="4980940" y="0"/>
                    <a:pt x="5012690" y="0"/>
                  </a:cubicBezTo>
                  <a:lnTo>
                    <a:pt x="5012690" y="0"/>
                  </a:lnTo>
                  <a:close/>
                </a:path>
              </a:pathLst>
            </a:custGeom>
            <a:blipFill>
              <a:blip r:embed="rId2"/>
              <a:stretch>
                <a:fillRect l="-34945" t="0" r="-34945" b="0"/>
              </a:stretch>
            </a:blipFill>
          </p:spPr>
        </p:sp>
      </p:grpSp>
      <p:sp>
        <p:nvSpPr>
          <p:cNvPr name="Freeform 7" id="7"/>
          <p:cNvSpPr/>
          <p:nvPr/>
        </p:nvSpPr>
        <p:spPr>
          <a:xfrm flipH="false" flipV="false" rot="354389">
            <a:off x="1088740" y="6173041"/>
            <a:ext cx="6134182" cy="1483357"/>
          </a:xfrm>
          <a:custGeom>
            <a:avLst/>
            <a:gdLst/>
            <a:ahLst/>
            <a:cxnLst/>
            <a:rect r="r" b="b" t="t" l="l"/>
            <a:pathLst>
              <a:path h="1483357" w="6134182">
                <a:moveTo>
                  <a:pt x="0" y="0"/>
                </a:moveTo>
                <a:lnTo>
                  <a:pt x="6134182" y="0"/>
                </a:lnTo>
                <a:lnTo>
                  <a:pt x="6134182" y="1483356"/>
                </a:lnTo>
                <a:lnTo>
                  <a:pt x="0" y="14833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true" flipV="false" rot="-10668464">
            <a:off x="-364070" y="-824715"/>
            <a:ext cx="4444860" cy="4008456"/>
          </a:xfrm>
          <a:custGeom>
            <a:avLst/>
            <a:gdLst/>
            <a:ahLst/>
            <a:cxnLst/>
            <a:rect r="r" b="b" t="t" l="l"/>
            <a:pathLst>
              <a:path h="4008456" w="4444860">
                <a:moveTo>
                  <a:pt x="4444860" y="0"/>
                </a:moveTo>
                <a:lnTo>
                  <a:pt x="0" y="0"/>
                </a:lnTo>
                <a:lnTo>
                  <a:pt x="0" y="4008455"/>
                </a:lnTo>
                <a:lnTo>
                  <a:pt x="4444860" y="4008455"/>
                </a:lnTo>
                <a:lnTo>
                  <a:pt x="444486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0595874" y="575732"/>
            <a:ext cx="3343323" cy="3300772"/>
          </a:xfrm>
          <a:custGeom>
            <a:avLst/>
            <a:gdLst/>
            <a:ahLst/>
            <a:cxnLst/>
            <a:rect r="r" b="b" t="t" l="l"/>
            <a:pathLst>
              <a:path h="3300772" w="3343323">
                <a:moveTo>
                  <a:pt x="0" y="0"/>
                </a:moveTo>
                <a:lnTo>
                  <a:pt x="3343324" y="0"/>
                </a:lnTo>
                <a:lnTo>
                  <a:pt x="3343324" y="3300772"/>
                </a:lnTo>
                <a:lnTo>
                  <a:pt x="0" y="330077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883470" y="8457228"/>
            <a:ext cx="5049183" cy="1602145"/>
          </a:xfrm>
          <a:custGeom>
            <a:avLst/>
            <a:gdLst/>
            <a:ahLst/>
            <a:cxnLst/>
            <a:rect r="r" b="b" t="t" l="l"/>
            <a:pathLst>
              <a:path h="1602145" w="5049183">
                <a:moveTo>
                  <a:pt x="0" y="0"/>
                </a:moveTo>
                <a:lnTo>
                  <a:pt x="5049183" y="0"/>
                </a:lnTo>
                <a:lnTo>
                  <a:pt x="5049183" y="1602144"/>
                </a:lnTo>
                <a:lnTo>
                  <a:pt x="0" y="160214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1028700" y="3912150"/>
            <a:ext cx="9368725" cy="28892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700"/>
              </a:lnSpc>
            </a:pPr>
            <a:r>
              <a:rPr lang="en-US" sz="5500">
                <a:solidFill>
                  <a:srgbClr val="0061AE"/>
                </a:solidFill>
                <a:latin typeface="Fredoka One"/>
              </a:rPr>
              <a:t>PRUEBA DE ACCESO A LA EDUCACIÓN SUPERIOR - PAES 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028700" y="7920455"/>
            <a:ext cx="9368725" cy="3987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219"/>
              </a:lnSpc>
            </a:pPr>
            <a:r>
              <a:rPr lang="en-US" sz="2299" spc="177">
                <a:solidFill>
                  <a:srgbClr val="000000"/>
                </a:solidFill>
                <a:latin typeface="Now Bold"/>
              </a:rPr>
              <a:t>EQUIPO PIE IN  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BAFA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-468615"/>
            <a:ext cx="18288000" cy="1999421"/>
            <a:chOff x="0" y="0"/>
            <a:chExt cx="4816593" cy="52659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816592" cy="526596"/>
            </a:xfrm>
            <a:custGeom>
              <a:avLst/>
              <a:gdLst/>
              <a:ahLst/>
              <a:cxnLst/>
              <a:rect r="r" b="b" t="t" l="l"/>
              <a:pathLst>
                <a:path h="526596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526596"/>
                  </a:lnTo>
                  <a:lnTo>
                    <a:pt x="0" y="526596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-8974327">
            <a:off x="15727942" y="124741"/>
            <a:ext cx="3062716" cy="2812130"/>
          </a:xfrm>
          <a:custGeom>
            <a:avLst/>
            <a:gdLst/>
            <a:ahLst/>
            <a:cxnLst/>
            <a:rect r="r" b="b" t="t" l="l"/>
            <a:pathLst>
              <a:path h="2812130" w="3062716">
                <a:moveTo>
                  <a:pt x="0" y="0"/>
                </a:moveTo>
                <a:lnTo>
                  <a:pt x="3062716" y="0"/>
                </a:lnTo>
                <a:lnTo>
                  <a:pt x="3062716" y="2812130"/>
                </a:lnTo>
                <a:lnTo>
                  <a:pt x="0" y="28121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2361852" y="138720"/>
            <a:ext cx="12864902" cy="10009560"/>
          </a:xfrm>
          <a:custGeom>
            <a:avLst/>
            <a:gdLst/>
            <a:ahLst/>
            <a:cxnLst/>
            <a:rect r="r" b="b" t="t" l="l"/>
            <a:pathLst>
              <a:path h="10009560" w="12864902">
                <a:moveTo>
                  <a:pt x="0" y="0"/>
                </a:moveTo>
                <a:lnTo>
                  <a:pt x="12864902" y="0"/>
                </a:lnTo>
                <a:lnTo>
                  <a:pt x="12864902" y="10009560"/>
                </a:lnTo>
                <a:lnTo>
                  <a:pt x="0" y="1000956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BAFA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-468615"/>
            <a:ext cx="18288000" cy="1999421"/>
            <a:chOff x="0" y="0"/>
            <a:chExt cx="4816593" cy="52659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816592" cy="526596"/>
            </a:xfrm>
            <a:custGeom>
              <a:avLst/>
              <a:gdLst/>
              <a:ahLst/>
              <a:cxnLst/>
              <a:rect r="r" b="b" t="t" l="l"/>
              <a:pathLst>
                <a:path h="526596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526596"/>
                  </a:lnTo>
                  <a:lnTo>
                    <a:pt x="0" y="526596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-8974327">
            <a:off x="15727942" y="124741"/>
            <a:ext cx="3062716" cy="2812130"/>
          </a:xfrm>
          <a:custGeom>
            <a:avLst/>
            <a:gdLst/>
            <a:ahLst/>
            <a:cxnLst/>
            <a:rect r="r" b="b" t="t" l="l"/>
            <a:pathLst>
              <a:path h="2812130" w="3062716">
                <a:moveTo>
                  <a:pt x="0" y="0"/>
                </a:moveTo>
                <a:lnTo>
                  <a:pt x="3062716" y="0"/>
                </a:lnTo>
                <a:lnTo>
                  <a:pt x="3062716" y="2812130"/>
                </a:lnTo>
                <a:lnTo>
                  <a:pt x="0" y="28121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223925" y="255994"/>
            <a:ext cx="12321414" cy="6525554"/>
          </a:xfrm>
          <a:custGeom>
            <a:avLst/>
            <a:gdLst/>
            <a:ahLst/>
            <a:cxnLst/>
            <a:rect r="r" b="b" t="t" l="l"/>
            <a:pathLst>
              <a:path h="6525554" w="12321414">
                <a:moveTo>
                  <a:pt x="0" y="0"/>
                </a:moveTo>
                <a:lnTo>
                  <a:pt x="12321414" y="0"/>
                </a:lnTo>
                <a:lnTo>
                  <a:pt x="12321414" y="6525554"/>
                </a:lnTo>
                <a:lnTo>
                  <a:pt x="0" y="652555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2111914" y="7013182"/>
            <a:ext cx="14716637" cy="3050403"/>
          </a:xfrm>
          <a:custGeom>
            <a:avLst/>
            <a:gdLst/>
            <a:ahLst/>
            <a:cxnLst/>
            <a:rect r="r" b="b" t="t" l="l"/>
            <a:pathLst>
              <a:path h="3050403" w="14716637">
                <a:moveTo>
                  <a:pt x="0" y="0"/>
                </a:moveTo>
                <a:lnTo>
                  <a:pt x="14716637" y="0"/>
                </a:lnTo>
                <a:lnTo>
                  <a:pt x="14716637" y="3050403"/>
                </a:lnTo>
                <a:lnTo>
                  <a:pt x="0" y="305040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BAFA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-468615"/>
            <a:ext cx="18288000" cy="1999421"/>
            <a:chOff x="0" y="0"/>
            <a:chExt cx="4816593" cy="52659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816592" cy="526596"/>
            </a:xfrm>
            <a:custGeom>
              <a:avLst/>
              <a:gdLst/>
              <a:ahLst/>
              <a:cxnLst/>
              <a:rect r="r" b="b" t="t" l="l"/>
              <a:pathLst>
                <a:path h="526596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526596"/>
                  </a:lnTo>
                  <a:lnTo>
                    <a:pt x="0" y="526596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-8974327">
            <a:off x="15727942" y="124741"/>
            <a:ext cx="3062716" cy="2812130"/>
          </a:xfrm>
          <a:custGeom>
            <a:avLst/>
            <a:gdLst/>
            <a:ahLst/>
            <a:cxnLst/>
            <a:rect r="r" b="b" t="t" l="l"/>
            <a:pathLst>
              <a:path h="2812130" w="3062716">
                <a:moveTo>
                  <a:pt x="0" y="0"/>
                </a:moveTo>
                <a:lnTo>
                  <a:pt x="3062716" y="0"/>
                </a:lnTo>
                <a:lnTo>
                  <a:pt x="3062716" y="2812130"/>
                </a:lnTo>
                <a:lnTo>
                  <a:pt x="0" y="28121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449220" y="762957"/>
            <a:ext cx="15810080" cy="8761085"/>
          </a:xfrm>
          <a:custGeom>
            <a:avLst/>
            <a:gdLst/>
            <a:ahLst/>
            <a:cxnLst/>
            <a:rect r="r" b="b" t="t" l="l"/>
            <a:pathLst>
              <a:path h="8761085" w="15810080">
                <a:moveTo>
                  <a:pt x="0" y="0"/>
                </a:moveTo>
                <a:lnTo>
                  <a:pt x="15810080" y="0"/>
                </a:lnTo>
                <a:lnTo>
                  <a:pt x="15810080" y="8761086"/>
                </a:lnTo>
                <a:lnTo>
                  <a:pt x="0" y="876108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BAFA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-468615"/>
            <a:ext cx="18288000" cy="1999421"/>
            <a:chOff x="0" y="0"/>
            <a:chExt cx="4816593" cy="52659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816592" cy="526596"/>
            </a:xfrm>
            <a:custGeom>
              <a:avLst/>
              <a:gdLst/>
              <a:ahLst/>
              <a:cxnLst/>
              <a:rect r="r" b="b" t="t" l="l"/>
              <a:pathLst>
                <a:path h="526596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526596"/>
                  </a:lnTo>
                  <a:lnTo>
                    <a:pt x="0" y="526596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377372" y="1779976"/>
            <a:ext cx="17533255" cy="7298547"/>
            <a:chOff x="0" y="0"/>
            <a:chExt cx="23377674" cy="9731396"/>
          </a:xfrm>
        </p:grpSpPr>
        <p:grpSp>
          <p:nvGrpSpPr>
            <p:cNvPr name="Group 6" id="6"/>
            <p:cNvGrpSpPr/>
            <p:nvPr/>
          </p:nvGrpSpPr>
          <p:grpSpPr>
            <a:xfrm rot="0">
              <a:off x="0" y="0"/>
              <a:ext cx="23377674" cy="9731396"/>
              <a:chOff x="0" y="0"/>
              <a:chExt cx="4758353" cy="1980754"/>
            </a:xfrm>
          </p:grpSpPr>
          <p:sp>
            <p:nvSpPr>
              <p:cNvPr name="Freeform 7" id="7"/>
              <p:cNvSpPr/>
              <p:nvPr/>
            </p:nvSpPr>
            <p:spPr>
              <a:xfrm flipH="false" flipV="false" rot="0">
                <a:off x="0" y="0"/>
                <a:ext cx="4758353" cy="1980754"/>
              </a:xfrm>
              <a:custGeom>
                <a:avLst/>
                <a:gdLst/>
                <a:ahLst/>
                <a:cxnLst/>
                <a:rect r="r" b="b" t="t" l="l"/>
                <a:pathLst>
                  <a:path h="1980754" w="4758353">
                    <a:moveTo>
                      <a:pt x="21854" y="0"/>
                    </a:moveTo>
                    <a:lnTo>
                      <a:pt x="4736498" y="0"/>
                    </a:lnTo>
                    <a:cubicBezTo>
                      <a:pt x="4742294" y="0"/>
                      <a:pt x="4747853" y="2302"/>
                      <a:pt x="4751952" y="6401"/>
                    </a:cubicBezTo>
                    <a:cubicBezTo>
                      <a:pt x="4756050" y="10499"/>
                      <a:pt x="4758353" y="16058"/>
                      <a:pt x="4758353" y="21854"/>
                    </a:cubicBezTo>
                    <a:lnTo>
                      <a:pt x="4758353" y="1958899"/>
                    </a:lnTo>
                    <a:cubicBezTo>
                      <a:pt x="4758353" y="1964696"/>
                      <a:pt x="4756050" y="1970254"/>
                      <a:pt x="4751952" y="1974353"/>
                    </a:cubicBezTo>
                    <a:cubicBezTo>
                      <a:pt x="4747853" y="1978451"/>
                      <a:pt x="4742294" y="1980754"/>
                      <a:pt x="4736498" y="1980754"/>
                    </a:cubicBezTo>
                    <a:lnTo>
                      <a:pt x="21854" y="1980754"/>
                    </a:lnTo>
                    <a:cubicBezTo>
                      <a:pt x="16058" y="1980754"/>
                      <a:pt x="10499" y="1978451"/>
                      <a:pt x="6401" y="1974353"/>
                    </a:cubicBezTo>
                    <a:cubicBezTo>
                      <a:pt x="2302" y="1970254"/>
                      <a:pt x="0" y="1964696"/>
                      <a:pt x="0" y="1958899"/>
                    </a:cubicBezTo>
                    <a:lnTo>
                      <a:pt x="0" y="21854"/>
                    </a:lnTo>
                    <a:cubicBezTo>
                      <a:pt x="0" y="16058"/>
                      <a:pt x="2302" y="10499"/>
                      <a:pt x="6401" y="6401"/>
                    </a:cubicBezTo>
                    <a:cubicBezTo>
                      <a:pt x="10499" y="2302"/>
                      <a:pt x="16058" y="0"/>
                      <a:pt x="21854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8" id="8"/>
              <p:cNvSpPr txBox="true"/>
              <p:nvPr/>
            </p:nvSpPr>
            <p:spPr>
              <a:xfrm>
                <a:off x="0" y="0"/>
                <a:ext cx="812800" cy="8128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951"/>
                  </a:lnSpc>
                </a:pPr>
              </a:p>
            </p:txBody>
          </p:sp>
        </p:grpSp>
        <p:sp>
          <p:nvSpPr>
            <p:cNvPr name="TextBox 9" id="9"/>
            <p:cNvSpPr txBox="true"/>
            <p:nvPr/>
          </p:nvSpPr>
          <p:spPr>
            <a:xfrm rot="0">
              <a:off x="2179097" y="642049"/>
              <a:ext cx="17252012" cy="73447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949"/>
                </a:lnSpc>
              </a:pPr>
              <a:r>
                <a:rPr lang="en-US" sz="2911" spc="171">
                  <a:solidFill>
                    <a:srgbClr val="0061AE"/>
                  </a:solidFill>
                  <a:latin typeface="Fredoka One Bold"/>
                </a:rPr>
                <a:t>6.- ANTECEDENTES DE RENDICIÓN </a:t>
              </a:r>
            </a:p>
          </p:txBody>
        </p:sp>
        <p:sp>
          <p:nvSpPr>
            <p:cNvPr name="TextBox 10" id="10"/>
            <p:cNvSpPr txBox="true"/>
            <p:nvPr/>
          </p:nvSpPr>
          <p:spPr>
            <a:xfrm rot="0">
              <a:off x="2179097" y="1806588"/>
              <a:ext cx="19379304" cy="652780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614627" indent="-307313" lvl="1">
                <a:lnSpc>
                  <a:spcPts val="4554"/>
                </a:lnSpc>
                <a:buFont typeface="Arial"/>
                <a:buChar char="•"/>
              </a:pPr>
              <a:r>
                <a:rPr lang="en-US" sz="2846">
                  <a:solidFill>
                    <a:srgbClr val="313E50"/>
                  </a:solidFill>
                  <a:latin typeface="Now"/>
                </a:rPr>
                <a:t>Elegir la región y sede de rendición (comuna - localidad) en la cual deseas rendir la PAES regular. </a:t>
              </a:r>
            </a:p>
            <a:p>
              <a:pPr>
                <a:lnSpc>
                  <a:spcPts val="4554"/>
                </a:lnSpc>
              </a:pPr>
              <a:r>
                <a:rPr lang="en-US" sz="2846">
                  <a:solidFill>
                    <a:srgbClr val="313E50"/>
                  </a:solidFill>
                  <a:latin typeface="Now"/>
                </a:rPr>
                <a:t>Puedes revisar el listado completo de sedes de rendición en: </a:t>
              </a:r>
            </a:p>
            <a:p>
              <a:pPr>
                <a:lnSpc>
                  <a:spcPts val="4554"/>
                </a:lnSpc>
              </a:pPr>
              <a:r>
                <a:rPr lang="en-US" sz="2846">
                  <a:solidFill>
                    <a:srgbClr val="313E50"/>
                  </a:solidFill>
                  <a:latin typeface="Now"/>
                </a:rPr>
                <a:t>https://demre.cl/rendicion/sedes-de-rendicion-paes-regular/ </a:t>
              </a:r>
            </a:p>
            <a:p>
              <a:pPr>
                <a:lnSpc>
                  <a:spcPts val="4554"/>
                </a:lnSpc>
              </a:pPr>
            </a:p>
            <a:p>
              <a:pPr>
                <a:lnSpc>
                  <a:spcPts val="4554"/>
                </a:lnSpc>
              </a:pPr>
              <a:r>
                <a:rPr lang="en-US" sz="2846">
                  <a:solidFill>
                    <a:srgbClr val="313E50"/>
                  </a:solidFill>
                  <a:latin typeface="Now"/>
                </a:rPr>
                <a:t>Una vez inscrito, podrás hacer cambios de tu sede </a:t>
              </a:r>
            </a:p>
            <a:p>
              <a:pPr>
                <a:lnSpc>
                  <a:spcPts val="4554"/>
                </a:lnSpc>
              </a:pPr>
              <a:r>
                <a:rPr lang="en-US" sz="2846">
                  <a:solidFill>
                    <a:srgbClr val="313E50"/>
                  </a:solidFill>
                  <a:latin typeface="Now"/>
                </a:rPr>
                <a:t>de rendición </a:t>
              </a:r>
              <a:r>
                <a:rPr lang="en-US" sz="2846">
                  <a:solidFill>
                    <a:srgbClr val="313E50"/>
                  </a:solidFill>
                  <a:latin typeface="Now Bold"/>
                </a:rPr>
                <a:t>SOLO</a:t>
              </a:r>
              <a:r>
                <a:rPr lang="en-US" sz="2846">
                  <a:solidFill>
                    <a:srgbClr val="313E50"/>
                  </a:solidFill>
                  <a:latin typeface="Now"/>
                </a:rPr>
                <a:t> hasta el cierre del plazo de </a:t>
              </a:r>
            </a:p>
            <a:p>
              <a:pPr>
                <a:lnSpc>
                  <a:spcPts val="4554"/>
                </a:lnSpc>
              </a:pPr>
              <a:r>
                <a:rPr lang="en-US" sz="2846">
                  <a:solidFill>
                    <a:srgbClr val="313E50"/>
                  </a:solidFill>
                  <a:latin typeface="Now"/>
                </a:rPr>
                <a:t>inscripción (26 de julio de 2023, hasta las 13:00 hrs.)</a:t>
              </a:r>
            </a:p>
            <a:p>
              <a:pPr>
                <a:lnSpc>
                  <a:spcPts val="2794"/>
                </a:lnSpc>
              </a:pPr>
            </a:p>
          </p:txBody>
        </p:sp>
      </p:grpSp>
      <p:sp>
        <p:nvSpPr>
          <p:cNvPr name="Freeform 11" id="11"/>
          <p:cNvSpPr/>
          <p:nvPr/>
        </p:nvSpPr>
        <p:spPr>
          <a:xfrm flipH="false" flipV="false" rot="-8974327">
            <a:off x="15727942" y="124741"/>
            <a:ext cx="3062716" cy="2812130"/>
          </a:xfrm>
          <a:custGeom>
            <a:avLst/>
            <a:gdLst/>
            <a:ahLst/>
            <a:cxnLst/>
            <a:rect r="r" b="b" t="t" l="l"/>
            <a:pathLst>
              <a:path h="2812130" w="3062716">
                <a:moveTo>
                  <a:pt x="0" y="0"/>
                </a:moveTo>
                <a:lnTo>
                  <a:pt x="3062716" y="0"/>
                </a:lnTo>
                <a:lnTo>
                  <a:pt x="3062716" y="2812130"/>
                </a:lnTo>
                <a:lnTo>
                  <a:pt x="0" y="28121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1859773" y="5738422"/>
            <a:ext cx="5399527" cy="4348134"/>
          </a:xfrm>
          <a:custGeom>
            <a:avLst/>
            <a:gdLst/>
            <a:ahLst/>
            <a:cxnLst/>
            <a:rect r="r" b="b" t="t" l="l"/>
            <a:pathLst>
              <a:path h="4348134" w="5399527">
                <a:moveTo>
                  <a:pt x="0" y="0"/>
                </a:moveTo>
                <a:lnTo>
                  <a:pt x="5399527" y="0"/>
                </a:lnTo>
                <a:lnTo>
                  <a:pt x="5399527" y="4348134"/>
                </a:lnTo>
                <a:lnTo>
                  <a:pt x="0" y="434813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1028700" y="511987"/>
            <a:ext cx="12396227" cy="679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599"/>
              </a:lnSpc>
            </a:pPr>
            <a:r>
              <a:rPr lang="en-US" sz="3999">
                <a:solidFill>
                  <a:srgbClr val="0061AE"/>
                </a:solidFill>
                <a:latin typeface="Fredoka One"/>
              </a:rPr>
              <a:t>NOS DETENDREMOS EN ... 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BAFA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1028700"/>
            <a:ext cx="8098279" cy="8813580"/>
            <a:chOff x="0" y="0"/>
            <a:chExt cx="10797705" cy="11751440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0" y="0"/>
              <a:ext cx="10797705" cy="11751440"/>
              <a:chOff x="0" y="0"/>
              <a:chExt cx="2369332" cy="2578610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0"/>
                <a:ext cx="2369332" cy="2578610"/>
              </a:xfrm>
              <a:custGeom>
                <a:avLst/>
                <a:gdLst/>
                <a:ahLst/>
                <a:cxnLst/>
                <a:rect r="r" b="b" t="t" l="l"/>
                <a:pathLst>
                  <a:path h="2578610" w="2369332">
                    <a:moveTo>
                      <a:pt x="43890" y="0"/>
                    </a:moveTo>
                    <a:lnTo>
                      <a:pt x="2325442" y="0"/>
                    </a:lnTo>
                    <a:cubicBezTo>
                      <a:pt x="2337083" y="0"/>
                      <a:pt x="2348246" y="4624"/>
                      <a:pt x="2356477" y="12855"/>
                    </a:cubicBezTo>
                    <a:cubicBezTo>
                      <a:pt x="2364708" y="21086"/>
                      <a:pt x="2369332" y="32250"/>
                      <a:pt x="2369332" y="43890"/>
                    </a:cubicBezTo>
                    <a:lnTo>
                      <a:pt x="2369332" y="2534720"/>
                    </a:lnTo>
                    <a:cubicBezTo>
                      <a:pt x="2369332" y="2546360"/>
                      <a:pt x="2364708" y="2557524"/>
                      <a:pt x="2356477" y="2565755"/>
                    </a:cubicBezTo>
                    <a:cubicBezTo>
                      <a:pt x="2348246" y="2573986"/>
                      <a:pt x="2337083" y="2578610"/>
                      <a:pt x="2325442" y="2578610"/>
                    </a:cubicBezTo>
                    <a:lnTo>
                      <a:pt x="43890" y="2578610"/>
                    </a:lnTo>
                    <a:cubicBezTo>
                      <a:pt x="32250" y="2578610"/>
                      <a:pt x="21086" y="2573986"/>
                      <a:pt x="12855" y="2565755"/>
                    </a:cubicBezTo>
                    <a:cubicBezTo>
                      <a:pt x="4624" y="2557524"/>
                      <a:pt x="0" y="2546360"/>
                      <a:pt x="0" y="2534720"/>
                    </a:cubicBezTo>
                    <a:lnTo>
                      <a:pt x="0" y="43890"/>
                    </a:lnTo>
                    <a:cubicBezTo>
                      <a:pt x="0" y="32250"/>
                      <a:pt x="4624" y="21086"/>
                      <a:pt x="12855" y="12855"/>
                    </a:cubicBezTo>
                    <a:cubicBezTo>
                      <a:pt x="21086" y="4624"/>
                      <a:pt x="32250" y="0"/>
                      <a:pt x="4389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5" id="5"/>
              <p:cNvSpPr txBox="true"/>
              <p:nvPr/>
            </p:nvSpPr>
            <p:spPr>
              <a:xfrm>
                <a:off x="0" y="0"/>
                <a:ext cx="812800" cy="8128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952"/>
                  </a:lnSpc>
                </a:pPr>
              </a:p>
            </p:txBody>
          </p:sp>
        </p:grpSp>
        <p:sp>
          <p:nvSpPr>
            <p:cNvPr name="TextBox 6" id="6"/>
            <p:cNvSpPr txBox="true"/>
            <p:nvPr/>
          </p:nvSpPr>
          <p:spPr>
            <a:xfrm rot="0">
              <a:off x="976009" y="604271"/>
              <a:ext cx="7968378" cy="67258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591"/>
                </a:lnSpc>
              </a:pPr>
              <a:r>
                <a:rPr lang="en-US" sz="2700" spc="159">
                  <a:solidFill>
                    <a:srgbClr val="0061AE"/>
                  </a:solidFill>
                  <a:latin typeface="Fredoka One Bold"/>
                </a:rPr>
                <a:t>7.- INSCRIPCIÓN PRUEBAS 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923386" y="1677731"/>
              <a:ext cx="8950934" cy="877784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912"/>
                </a:lnSpc>
              </a:pPr>
              <a:r>
                <a:rPr lang="en-US" sz="2445">
                  <a:solidFill>
                    <a:srgbClr val="313E50"/>
                  </a:solidFill>
                  <a:latin typeface="Now"/>
                </a:rPr>
                <a:t>1.- Inscribir las dos pruebas obligatorias: </a:t>
              </a:r>
            </a:p>
            <a:p>
              <a:pPr>
                <a:lnSpc>
                  <a:spcPts val="3487"/>
                </a:lnSpc>
              </a:pPr>
              <a:r>
                <a:rPr lang="en-US" sz="2179">
                  <a:solidFill>
                    <a:srgbClr val="313E50"/>
                  </a:solidFill>
                  <a:latin typeface="Now"/>
                </a:rPr>
                <a:t>Prueba de Competencia Lectora y Prueba de Competencia Matemáticas 1 (M1)</a:t>
              </a:r>
            </a:p>
            <a:p>
              <a:pPr>
                <a:lnSpc>
                  <a:spcPts val="3487"/>
                </a:lnSpc>
              </a:pPr>
            </a:p>
            <a:p>
              <a:pPr>
                <a:lnSpc>
                  <a:spcPts val="3487"/>
                </a:lnSpc>
              </a:pPr>
              <a:r>
                <a:rPr lang="en-US" sz="2179">
                  <a:solidFill>
                    <a:srgbClr val="313E50"/>
                  </a:solidFill>
                  <a:latin typeface="Now"/>
                </a:rPr>
                <a:t>2.- Una</a:t>
              </a:r>
              <a:r>
                <a:rPr lang="en-US" sz="2179">
                  <a:solidFill>
                    <a:srgbClr val="313E50"/>
                  </a:solidFill>
                  <a:latin typeface="Now"/>
                </a:rPr>
                <a:t> prueba electiva (Ciencias y/o historia y Ciencias Sociales) </a:t>
              </a:r>
            </a:p>
            <a:p>
              <a:pPr>
                <a:lnSpc>
                  <a:spcPts val="3487"/>
                </a:lnSpc>
              </a:pPr>
            </a:p>
            <a:p>
              <a:pPr>
                <a:lnSpc>
                  <a:spcPts val="3487"/>
                </a:lnSpc>
              </a:pPr>
              <a:r>
                <a:rPr lang="en-US" sz="2179">
                  <a:solidFill>
                    <a:srgbClr val="313E50"/>
                  </a:solidFill>
                  <a:latin typeface="Now"/>
                </a:rPr>
                <a:t>3.-</a:t>
              </a:r>
              <a:r>
                <a:rPr lang="en-US" sz="2179">
                  <a:solidFill>
                    <a:srgbClr val="313E50"/>
                  </a:solidFill>
                  <a:latin typeface="Now"/>
                </a:rPr>
                <a:t>Prueba de Competencia Matemática 2 (M2) en el caso de las carreras que solicitan como requisito obligatoria realizar M2.  </a:t>
              </a:r>
            </a:p>
            <a:p>
              <a:pPr>
                <a:lnSpc>
                  <a:spcPts val="3487"/>
                </a:lnSpc>
              </a:pPr>
            </a:p>
            <a:p>
              <a:pPr>
                <a:lnSpc>
                  <a:spcPts val="3487"/>
                </a:lnSpc>
              </a:pPr>
              <a:r>
                <a:rPr lang="en-US" sz="2179">
                  <a:solidFill>
                    <a:srgbClr val="313E50"/>
                  </a:solidFill>
                  <a:latin typeface="Now"/>
                </a:rPr>
                <a:t>      </a:t>
              </a:r>
              <a:r>
                <a:rPr lang="en-US" sz="2179">
                  <a:solidFill>
                    <a:srgbClr val="313E50"/>
                  </a:solidFill>
                  <a:latin typeface="Now Bold"/>
                </a:rPr>
                <a:t>VER AQUÍ: </a:t>
              </a:r>
            </a:p>
            <a:p>
              <a:pPr>
                <a:lnSpc>
                  <a:spcPts val="3487"/>
                </a:lnSpc>
              </a:pPr>
            </a:p>
            <a:p>
              <a:pPr>
                <a:lnSpc>
                  <a:spcPts val="3487"/>
                </a:lnSpc>
              </a:pPr>
              <a:r>
                <a:rPr lang="en-US" sz="2179">
                  <a:solidFill>
                    <a:srgbClr val="313E50"/>
                  </a:solidFill>
                  <a:latin typeface="Now Bold"/>
                </a:rPr>
                <a:t>https://demre.cl/publicaciones/2024/2024-23-03-06-universidades-requisito-m2-p2024</a:t>
              </a: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-8974327">
            <a:off x="15727942" y="124741"/>
            <a:ext cx="3062716" cy="2812130"/>
          </a:xfrm>
          <a:custGeom>
            <a:avLst/>
            <a:gdLst/>
            <a:ahLst/>
            <a:cxnLst/>
            <a:rect r="r" b="b" t="t" l="l"/>
            <a:pathLst>
              <a:path h="2812130" w="3062716">
                <a:moveTo>
                  <a:pt x="0" y="0"/>
                </a:moveTo>
                <a:lnTo>
                  <a:pt x="3062716" y="0"/>
                </a:lnTo>
                <a:lnTo>
                  <a:pt x="3062716" y="2812130"/>
                </a:lnTo>
                <a:lnTo>
                  <a:pt x="0" y="28121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0252555" y="2626604"/>
            <a:ext cx="7356387" cy="5930326"/>
          </a:xfrm>
          <a:custGeom>
            <a:avLst/>
            <a:gdLst/>
            <a:ahLst/>
            <a:cxnLst/>
            <a:rect r="r" b="b" t="t" l="l"/>
            <a:pathLst>
              <a:path h="5930326" w="7356387">
                <a:moveTo>
                  <a:pt x="0" y="0"/>
                </a:moveTo>
                <a:lnTo>
                  <a:pt x="7356386" y="0"/>
                </a:lnTo>
                <a:lnTo>
                  <a:pt x="7356386" y="5930326"/>
                </a:lnTo>
                <a:lnTo>
                  <a:pt x="0" y="593032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BAFA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8546277">
            <a:off x="12705888" y="139673"/>
            <a:ext cx="6275175" cy="4210072"/>
          </a:xfrm>
          <a:custGeom>
            <a:avLst/>
            <a:gdLst/>
            <a:ahLst/>
            <a:cxnLst/>
            <a:rect r="r" b="b" t="t" l="l"/>
            <a:pathLst>
              <a:path h="4210072" w="6275175">
                <a:moveTo>
                  <a:pt x="0" y="0"/>
                </a:moveTo>
                <a:lnTo>
                  <a:pt x="6275176" y="0"/>
                </a:lnTo>
                <a:lnTo>
                  <a:pt x="6275176" y="4210073"/>
                </a:lnTo>
                <a:lnTo>
                  <a:pt x="0" y="42100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742655" y="780450"/>
            <a:ext cx="9705916" cy="5617009"/>
            <a:chOff x="0" y="0"/>
            <a:chExt cx="2556291" cy="147937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556290" cy="1479377"/>
            </a:xfrm>
            <a:custGeom>
              <a:avLst/>
              <a:gdLst/>
              <a:ahLst/>
              <a:cxnLst/>
              <a:rect r="r" b="b" t="t" l="l"/>
              <a:pathLst>
                <a:path h="1479377" w="2556290">
                  <a:moveTo>
                    <a:pt x="40680" y="0"/>
                  </a:moveTo>
                  <a:lnTo>
                    <a:pt x="2515610" y="0"/>
                  </a:lnTo>
                  <a:cubicBezTo>
                    <a:pt x="2538077" y="0"/>
                    <a:pt x="2556290" y="18213"/>
                    <a:pt x="2556290" y="40680"/>
                  </a:cubicBezTo>
                  <a:lnTo>
                    <a:pt x="2556290" y="1438697"/>
                  </a:lnTo>
                  <a:cubicBezTo>
                    <a:pt x="2556290" y="1449486"/>
                    <a:pt x="2552004" y="1459833"/>
                    <a:pt x="2544376" y="1467462"/>
                  </a:cubicBezTo>
                  <a:cubicBezTo>
                    <a:pt x="2536747" y="1475091"/>
                    <a:pt x="2526399" y="1479377"/>
                    <a:pt x="2515610" y="1479377"/>
                  </a:cubicBezTo>
                  <a:lnTo>
                    <a:pt x="40680" y="1479377"/>
                  </a:lnTo>
                  <a:cubicBezTo>
                    <a:pt x="29891" y="1479377"/>
                    <a:pt x="19544" y="1475091"/>
                    <a:pt x="11915" y="1467462"/>
                  </a:cubicBezTo>
                  <a:cubicBezTo>
                    <a:pt x="4286" y="1459833"/>
                    <a:pt x="0" y="1449486"/>
                    <a:pt x="0" y="1438697"/>
                  </a:cubicBezTo>
                  <a:lnTo>
                    <a:pt x="0" y="40680"/>
                  </a:lnTo>
                  <a:cubicBezTo>
                    <a:pt x="0" y="18213"/>
                    <a:pt x="18213" y="0"/>
                    <a:pt x="4068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52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9015381" y="517080"/>
            <a:ext cx="1433189" cy="1560899"/>
          </a:xfrm>
          <a:custGeom>
            <a:avLst/>
            <a:gdLst/>
            <a:ahLst/>
            <a:cxnLst/>
            <a:rect r="r" b="b" t="t" l="l"/>
            <a:pathLst>
              <a:path h="1560899" w="1433189">
                <a:moveTo>
                  <a:pt x="0" y="0"/>
                </a:moveTo>
                <a:lnTo>
                  <a:pt x="1433189" y="0"/>
                </a:lnTo>
                <a:lnTo>
                  <a:pt x="1433189" y="1560900"/>
                </a:lnTo>
                <a:lnTo>
                  <a:pt x="0" y="15609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8920007">
            <a:off x="14911637" y="7380688"/>
            <a:ext cx="2162052" cy="3104774"/>
          </a:xfrm>
          <a:custGeom>
            <a:avLst/>
            <a:gdLst/>
            <a:ahLst/>
            <a:cxnLst/>
            <a:rect r="r" b="b" t="t" l="l"/>
            <a:pathLst>
              <a:path h="3104774" w="2162052">
                <a:moveTo>
                  <a:pt x="0" y="0"/>
                </a:moveTo>
                <a:lnTo>
                  <a:pt x="2162052" y="0"/>
                </a:lnTo>
                <a:lnTo>
                  <a:pt x="2162052" y="3104774"/>
                </a:lnTo>
                <a:lnTo>
                  <a:pt x="0" y="310477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3005359">
            <a:off x="245794" y="6295705"/>
            <a:ext cx="1803562" cy="4862544"/>
          </a:xfrm>
          <a:custGeom>
            <a:avLst/>
            <a:gdLst/>
            <a:ahLst/>
            <a:cxnLst/>
            <a:rect r="r" b="b" t="t" l="l"/>
            <a:pathLst>
              <a:path h="4862544" w="1803562">
                <a:moveTo>
                  <a:pt x="0" y="0"/>
                </a:moveTo>
                <a:lnTo>
                  <a:pt x="1803562" y="0"/>
                </a:lnTo>
                <a:lnTo>
                  <a:pt x="1803562" y="4862545"/>
                </a:lnTo>
                <a:lnTo>
                  <a:pt x="0" y="486254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1006330" y="2500855"/>
            <a:ext cx="6511407" cy="7008956"/>
          </a:xfrm>
          <a:custGeom>
            <a:avLst/>
            <a:gdLst/>
            <a:ahLst/>
            <a:cxnLst/>
            <a:rect r="r" b="b" t="t" l="l"/>
            <a:pathLst>
              <a:path h="7008956" w="6511407">
                <a:moveTo>
                  <a:pt x="0" y="0"/>
                </a:moveTo>
                <a:lnTo>
                  <a:pt x="6511407" y="0"/>
                </a:lnTo>
                <a:lnTo>
                  <a:pt x="6511407" y="7008956"/>
                </a:lnTo>
                <a:lnTo>
                  <a:pt x="0" y="7008956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5671798" y="7848758"/>
            <a:ext cx="4929143" cy="1661054"/>
          </a:xfrm>
          <a:custGeom>
            <a:avLst/>
            <a:gdLst/>
            <a:ahLst/>
            <a:cxnLst/>
            <a:rect r="r" b="b" t="t" l="l"/>
            <a:pathLst>
              <a:path h="1661054" w="4929143">
                <a:moveTo>
                  <a:pt x="0" y="0"/>
                </a:moveTo>
                <a:lnTo>
                  <a:pt x="4929143" y="0"/>
                </a:lnTo>
                <a:lnTo>
                  <a:pt x="4929143" y="1661053"/>
                </a:lnTo>
                <a:lnTo>
                  <a:pt x="0" y="1661053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1839284" y="1107030"/>
            <a:ext cx="7665029" cy="793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99"/>
              </a:lnSpc>
            </a:pPr>
            <a:r>
              <a:rPr lang="en-US" sz="3999" spc="235">
                <a:solidFill>
                  <a:srgbClr val="0061AE"/>
                </a:solidFill>
                <a:latin typeface="Fredoka One Bold"/>
              </a:rPr>
              <a:t>IMPORTANTE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243895" y="2453230"/>
            <a:ext cx="8855807" cy="3419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49"/>
              </a:lnSpc>
            </a:pPr>
            <a:r>
              <a:rPr lang="en-US" sz="2499">
                <a:solidFill>
                  <a:srgbClr val="313E50"/>
                </a:solidFill>
                <a:latin typeface="Now"/>
              </a:rPr>
              <a:t>Para la rendición de la PAES serán obligatorios presentar tu Tarjeta de Identificación y tu Cédula de Identidad chilena o pasaporte.</a:t>
            </a:r>
          </a:p>
          <a:p>
            <a:pPr algn="ctr">
              <a:lnSpc>
                <a:spcPts val="3449"/>
              </a:lnSpc>
            </a:pPr>
            <a:r>
              <a:rPr lang="en-US" sz="2499">
                <a:solidFill>
                  <a:srgbClr val="313E50"/>
                </a:solidFill>
                <a:latin typeface="Now"/>
              </a:rPr>
              <a:t>Previo a la rendición de la PAES, se informarán los locales de rendición. A partir de ese momento, podrás descargar una copia de la Tarjeta de Identificación que contenga la información del local asignado.</a:t>
            </a:r>
          </a:p>
          <a:p>
            <a:pPr algn="ctr">
              <a:lnSpc>
                <a:spcPts val="3449"/>
              </a:lnSpc>
            </a:pP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BAFA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776871" y="8160395"/>
            <a:ext cx="3196444" cy="2690825"/>
          </a:xfrm>
          <a:custGeom>
            <a:avLst/>
            <a:gdLst/>
            <a:ahLst/>
            <a:cxnLst/>
            <a:rect r="r" b="b" t="t" l="l"/>
            <a:pathLst>
              <a:path h="2690825" w="3196444">
                <a:moveTo>
                  <a:pt x="0" y="0"/>
                </a:moveTo>
                <a:lnTo>
                  <a:pt x="3196445" y="0"/>
                </a:lnTo>
                <a:lnTo>
                  <a:pt x="3196445" y="2690825"/>
                </a:lnTo>
                <a:lnTo>
                  <a:pt x="0" y="26908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1977397">
            <a:off x="16086170" y="6677046"/>
            <a:ext cx="1696628" cy="4574242"/>
          </a:xfrm>
          <a:custGeom>
            <a:avLst/>
            <a:gdLst/>
            <a:ahLst/>
            <a:cxnLst/>
            <a:rect r="r" b="b" t="t" l="l"/>
            <a:pathLst>
              <a:path h="4574242" w="1696628">
                <a:moveTo>
                  <a:pt x="0" y="0"/>
                </a:moveTo>
                <a:lnTo>
                  <a:pt x="1696628" y="0"/>
                </a:lnTo>
                <a:lnTo>
                  <a:pt x="1696628" y="4574242"/>
                </a:lnTo>
                <a:lnTo>
                  <a:pt x="0" y="457424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1016513" y="3141452"/>
            <a:ext cx="16437948" cy="5722902"/>
            <a:chOff x="0" y="0"/>
            <a:chExt cx="4329336" cy="1507266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4329336" cy="1507266"/>
            </a:xfrm>
            <a:custGeom>
              <a:avLst/>
              <a:gdLst/>
              <a:ahLst/>
              <a:cxnLst/>
              <a:rect r="r" b="b" t="t" l="l"/>
              <a:pathLst>
                <a:path h="1507266" w="4329336">
                  <a:moveTo>
                    <a:pt x="24020" y="0"/>
                  </a:moveTo>
                  <a:lnTo>
                    <a:pt x="4305316" y="0"/>
                  </a:lnTo>
                  <a:cubicBezTo>
                    <a:pt x="4318582" y="0"/>
                    <a:pt x="4329336" y="10754"/>
                    <a:pt x="4329336" y="24020"/>
                  </a:cubicBezTo>
                  <a:lnTo>
                    <a:pt x="4329336" y="1483246"/>
                  </a:lnTo>
                  <a:cubicBezTo>
                    <a:pt x="4329336" y="1496512"/>
                    <a:pt x="4318582" y="1507266"/>
                    <a:pt x="4305316" y="1507266"/>
                  </a:cubicBezTo>
                  <a:lnTo>
                    <a:pt x="24020" y="1507266"/>
                  </a:lnTo>
                  <a:cubicBezTo>
                    <a:pt x="10754" y="1507266"/>
                    <a:pt x="0" y="1496512"/>
                    <a:pt x="0" y="1483246"/>
                  </a:cubicBezTo>
                  <a:lnTo>
                    <a:pt x="0" y="24020"/>
                  </a:lnTo>
                  <a:cubicBezTo>
                    <a:pt x="0" y="10754"/>
                    <a:pt x="10754" y="0"/>
                    <a:pt x="2402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52"/>
                </a:lnSpc>
              </a:pP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0" y="0"/>
            <a:ext cx="18288000" cy="1999421"/>
            <a:chOff x="0" y="0"/>
            <a:chExt cx="4816593" cy="526596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4816592" cy="526596"/>
            </a:xfrm>
            <a:custGeom>
              <a:avLst/>
              <a:gdLst/>
              <a:ahLst/>
              <a:cxnLst/>
              <a:rect r="r" b="b" t="t" l="l"/>
              <a:pathLst>
                <a:path h="526596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526596"/>
                  </a:lnTo>
                  <a:lnTo>
                    <a:pt x="0" y="526596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10" id="10"/>
          <p:cNvSpPr/>
          <p:nvPr/>
        </p:nvSpPr>
        <p:spPr>
          <a:xfrm flipH="false" flipV="false" rot="-9020050">
            <a:off x="14580665" y="-304716"/>
            <a:ext cx="4917570" cy="3299243"/>
          </a:xfrm>
          <a:custGeom>
            <a:avLst/>
            <a:gdLst/>
            <a:ahLst/>
            <a:cxnLst/>
            <a:rect r="r" b="b" t="t" l="l"/>
            <a:pathLst>
              <a:path h="3299243" w="4917570">
                <a:moveTo>
                  <a:pt x="0" y="0"/>
                </a:moveTo>
                <a:lnTo>
                  <a:pt x="4917570" y="0"/>
                </a:lnTo>
                <a:lnTo>
                  <a:pt x="4917570" y="3299243"/>
                </a:lnTo>
                <a:lnTo>
                  <a:pt x="0" y="329924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1016513" y="704694"/>
            <a:ext cx="12396227" cy="679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599"/>
              </a:lnSpc>
            </a:pPr>
            <a:r>
              <a:rPr lang="en-US" sz="3999">
                <a:solidFill>
                  <a:srgbClr val="0061AE"/>
                </a:solidFill>
                <a:latin typeface="Fredoka One"/>
              </a:rPr>
              <a:t>ESTRUCTURA DE LA PAES 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2106480" y="3995258"/>
            <a:ext cx="13818394" cy="33341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952"/>
              </a:lnSpc>
              <a:spcBef>
                <a:spcPct val="0"/>
              </a:spcBef>
            </a:pPr>
            <a:r>
              <a:rPr lang="en-US" sz="2400" spc="74">
                <a:solidFill>
                  <a:srgbClr val="000000"/>
                </a:solidFill>
                <a:latin typeface="Now Bold"/>
              </a:rPr>
              <a:t>PAES obligatoria de Competencia Lectora:</a:t>
            </a:r>
            <a:r>
              <a:rPr lang="en-US" sz="2400" spc="74">
                <a:solidFill>
                  <a:srgbClr val="000000"/>
                </a:solidFill>
                <a:latin typeface="Now"/>
              </a:rPr>
              <a:t> 65 preguntas, 2 horas y 30 minutos.</a:t>
            </a:r>
          </a:p>
          <a:p>
            <a:pPr algn="just">
              <a:lnSpc>
                <a:spcPts val="2952"/>
              </a:lnSpc>
              <a:spcBef>
                <a:spcPct val="0"/>
              </a:spcBef>
            </a:pPr>
          </a:p>
          <a:p>
            <a:pPr algn="just">
              <a:lnSpc>
                <a:spcPts val="2952"/>
              </a:lnSpc>
              <a:spcBef>
                <a:spcPct val="0"/>
              </a:spcBef>
            </a:pPr>
            <a:r>
              <a:rPr lang="en-US" sz="2400" spc="74">
                <a:solidFill>
                  <a:srgbClr val="000000"/>
                </a:solidFill>
                <a:latin typeface="Now Bold"/>
              </a:rPr>
              <a:t>PAES obligatoria de Competencia Matemática M1: </a:t>
            </a:r>
            <a:r>
              <a:rPr lang="en-US" sz="2400" spc="74">
                <a:solidFill>
                  <a:srgbClr val="000000"/>
                </a:solidFill>
                <a:latin typeface="Now"/>
              </a:rPr>
              <a:t>65 preguntas, 2 horas y 20 minutos.</a:t>
            </a:r>
          </a:p>
          <a:p>
            <a:pPr algn="just">
              <a:lnSpc>
                <a:spcPts val="2952"/>
              </a:lnSpc>
              <a:spcBef>
                <a:spcPct val="0"/>
              </a:spcBef>
            </a:pPr>
          </a:p>
          <a:p>
            <a:pPr algn="just">
              <a:lnSpc>
                <a:spcPts val="2952"/>
              </a:lnSpc>
              <a:spcBef>
                <a:spcPct val="0"/>
              </a:spcBef>
            </a:pPr>
            <a:r>
              <a:rPr lang="en-US" sz="2400" spc="74">
                <a:solidFill>
                  <a:srgbClr val="000000"/>
                </a:solidFill>
                <a:latin typeface="Now Bold"/>
              </a:rPr>
              <a:t>PAES electiva de Ciencias: </a:t>
            </a:r>
            <a:r>
              <a:rPr lang="en-US" sz="2400" spc="74">
                <a:solidFill>
                  <a:srgbClr val="000000"/>
                </a:solidFill>
                <a:latin typeface="Now"/>
              </a:rPr>
              <a:t>80 preguntas, 2 horas y 40 minutos.</a:t>
            </a:r>
          </a:p>
          <a:p>
            <a:pPr algn="just">
              <a:lnSpc>
                <a:spcPts val="2952"/>
              </a:lnSpc>
              <a:spcBef>
                <a:spcPct val="0"/>
              </a:spcBef>
            </a:pPr>
          </a:p>
          <a:p>
            <a:pPr algn="just">
              <a:lnSpc>
                <a:spcPts val="2952"/>
              </a:lnSpc>
              <a:spcBef>
                <a:spcPct val="0"/>
              </a:spcBef>
            </a:pPr>
            <a:r>
              <a:rPr lang="en-US" sz="2400" spc="74">
                <a:solidFill>
                  <a:srgbClr val="000000"/>
                </a:solidFill>
                <a:latin typeface="Now Bold"/>
              </a:rPr>
              <a:t>PAES electiva de Historia y Ciencias Sociales:</a:t>
            </a:r>
            <a:r>
              <a:rPr lang="en-US" sz="2400" spc="74">
                <a:solidFill>
                  <a:srgbClr val="000000"/>
                </a:solidFill>
                <a:latin typeface="Now"/>
              </a:rPr>
              <a:t> 65 preguntas, 2 horas.</a:t>
            </a:r>
          </a:p>
          <a:p>
            <a:pPr algn="just">
              <a:lnSpc>
                <a:spcPts val="2952"/>
              </a:lnSpc>
              <a:spcBef>
                <a:spcPct val="0"/>
              </a:spcBef>
            </a:pPr>
          </a:p>
          <a:p>
            <a:pPr algn="just">
              <a:lnSpc>
                <a:spcPts val="2952"/>
              </a:lnSpc>
              <a:spcBef>
                <a:spcPct val="0"/>
              </a:spcBef>
            </a:pPr>
            <a:r>
              <a:rPr lang="en-US" sz="2400" spc="74">
                <a:solidFill>
                  <a:srgbClr val="000000"/>
                </a:solidFill>
                <a:latin typeface="Now Bold"/>
              </a:rPr>
              <a:t>PAES electiva de Competencia Matemática M2: </a:t>
            </a:r>
            <a:r>
              <a:rPr lang="en-US" sz="2400" spc="74">
                <a:solidFill>
                  <a:srgbClr val="000000"/>
                </a:solidFill>
                <a:latin typeface="Now"/>
              </a:rPr>
              <a:t>55 preguntas, 2 horas.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BAFA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999421"/>
            <a:chOff x="0" y="0"/>
            <a:chExt cx="4816593" cy="52659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816592" cy="526596"/>
            </a:xfrm>
            <a:custGeom>
              <a:avLst/>
              <a:gdLst/>
              <a:ahLst/>
              <a:cxnLst/>
              <a:rect r="r" b="b" t="t" l="l"/>
              <a:pathLst>
                <a:path h="526596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526596"/>
                  </a:lnTo>
                  <a:lnTo>
                    <a:pt x="0" y="526596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657686" y="2512122"/>
            <a:ext cx="5295160" cy="7363393"/>
            <a:chOff x="0" y="0"/>
            <a:chExt cx="1394610" cy="193933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394610" cy="1939330"/>
            </a:xfrm>
            <a:custGeom>
              <a:avLst/>
              <a:gdLst/>
              <a:ahLst/>
              <a:cxnLst/>
              <a:rect r="r" b="b" t="t" l="l"/>
              <a:pathLst>
                <a:path h="1939330" w="1394610">
                  <a:moveTo>
                    <a:pt x="74566" y="0"/>
                  </a:moveTo>
                  <a:lnTo>
                    <a:pt x="1320044" y="0"/>
                  </a:lnTo>
                  <a:cubicBezTo>
                    <a:pt x="1361226" y="0"/>
                    <a:pt x="1394610" y="33384"/>
                    <a:pt x="1394610" y="74566"/>
                  </a:cubicBezTo>
                  <a:lnTo>
                    <a:pt x="1394610" y="1864764"/>
                  </a:lnTo>
                  <a:cubicBezTo>
                    <a:pt x="1394610" y="1905946"/>
                    <a:pt x="1361226" y="1939330"/>
                    <a:pt x="1320044" y="1939330"/>
                  </a:cubicBezTo>
                  <a:lnTo>
                    <a:pt x="74566" y="1939330"/>
                  </a:lnTo>
                  <a:cubicBezTo>
                    <a:pt x="33384" y="1939330"/>
                    <a:pt x="0" y="1905946"/>
                    <a:pt x="0" y="1864764"/>
                  </a:cubicBezTo>
                  <a:lnTo>
                    <a:pt x="0" y="74566"/>
                  </a:lnTo>
                  <a:cubicBezTo>
                    <a:pt x="0" y="33384"/>
                    <a:pt x="33384" y="0"/>
                    <a:pt x="7456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52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6715792" y="2512122"/>
            <a:ext cx="4856415" cy="6322579"/>
            <a:chOff x="0" y="0"/>
            <a:chExt cx="1279056" cy="1665206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279056" cy="1665206"/>
            </a:xfrm>
            <a:custGeom>
              <a:avLst/>
              <a:gdLst/>
              <a:ahLst/>
              <a:cxnLst/>
              <a:rect r="r" b="b" t="t" l="l"/>
              <a:pathLst>
                <a:path h="1665206" w="1279056">
                  <a:moveTo>
                    <a:pt x="81302" y="0"/>
                  </a:moveTo>
                  <a:lnTo>
                    <a:pt x="1197754" y="0"/>
                  </a:lnTo>
                  <a:cubicBezTo>
                    <a:pt x="1242656" y="0"/>
                    <a:pt x="1279056" y="36400"/>
                    <a:pt x="1279056" y="81302"/>
                  </a:cubicBezTo>
                  <a:lnTo>
                    <a:pt x="1279056" y="1583904"/>
                  </a:lnTo>
                  <a:cubicBezTo>
                    <a:pt x="1279056" y="1628806"/>
                    <a:pt x="1242656" y="1665206"/>
                    <a:pt x="1197754" y="1665206"/>
                  </a:cubicBezTo>
                  <a:lnTo>
                    <a:pt x="81302" y="1665206"/>
                  </a:lnTo>
                  <a:cubicBezTo>
                    <a:pt x="36400" y="1665206"/>
                    <a:pt x="0" y="1628806"/>
                    <a:pt x="0" y="1583904"/>
                  </a:cubicBezTo>
                  <a:lnTo>
                    <a:pt x="0" y="81302"/>
                  </a:lnTo>
                  <a:cubicBezTo>
                    <a:pt x="0" y="36400"/>
                    <a:pt x="36400" y="0"/>
                    <a:pt x="81302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52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2456451" y="2512122"/>
            <a:ext cx="4802849" cy="6322579"/>
            <a:chOff x="0" y="0"/>
            <a:chExt cx="1264948" cy="1665206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264948" cy="1665206"/>
            </a:xfrm>
            <a:custGeom>
              <a:avLst/>
              <a:gdLst/>
              <a:ahLst/>
              <a:cxnLst/>
              <a:rect r="r" b="b" t="t" l="l"/>
              <a:pathLst>
                <a:path h="1665206" w="1264948">
                  <a:moveTo>
                    <a:pt x="82209" y="0"/>
                  </a:moveTo>
                  <a:lnTo>
                    <a:pt x="1182739" y="0"/>
                  </a:lnTo>
                  <a:cubicBezTo>
                    <a:pt x="1228142" y="0"/>
                    <a:pt x="1264948" y="36806"/>
                    <a:pt x="1264948" y="82209"/>
                  </a:cubicBezTo>
                  <a:lnTo>
                    <a:pt x="1264948" y="1582997"/>
                  </a:lnTo>
                  <a:cubicBezTo>
                    <a:pt x="1264948" y="1628400"/>
                    <a:pt x="1228142" y="1665206"/>
                    <a:pt x="1182739" y="1665206"/>
                  </a:cubicBezTo>
                  <a:lnTo>
                    <a:pt x="82209" y="1665206"/>
                  </a:lnTo>
                  <a:cubicBezTo>
                    <a:pt x="36806" y="1665206"/>
                    <a:pt x="0" y="1628400"/>
                    <a:pt x="0" y="1582997"/>
                  </a:cubicBezTo>
                  <a:lnTo>
                    <a:pt x="0" y="82209"/>
                  </a:lnTo>
                  <a:cubicBezTo>
                    <a:pt x="0" y="36806"/>
                    <a:pt x="36806" y="0"/>
                    <a:pt x="82209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52"/>
                </a:lnSpc>
              </a:pPr>
            </a:p>
          </p:txBody>
        </p:sp>
      </p:grpSp>
      <p:sp>
        <p:nvSpPr>
          <p:cNvPr name="TextBox 14" id="14"/>
          <p:cNvSpPr txBox="true"/>
          <p:nvPr/>
        </p:nvSpPr>
        <p:spPr>
          <a:xfrm rot="0">
            <a:off x="6986706" y="2843476"/>
            <a:ext cx="4314588" cy="4705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449"/>
              </a:lnSpc>
            </a:pPr>
            <a:r>
              <a:rPr lang="en-US" sz="2499">
                <a:solidFill>
                  <a:srgbClr val="313E50"/>
                </a:solidFill>
                <a:latin typeface="Now"/>
              </a:rPr>
              <a:t>2.- Organizar tu tiempo </a:t>
            </a:r>
          </a:p>
          <a:p>
            <a:pPr>
              <a:lnSpc>
                <a:spcPts val="3449"/>
              </a:lnSpc>
            </a:pPr>
          </a:p>
          <a:p>
            <a:pPr>
              <a:lnSpc>
                <a:spcPts val="3449"/>
              </a:lnSpc>
            </a:pPr>
            <a:r>
              <a:rPr lang="en-US" sz="2499">
                <a:solidFill>
                  <a:srgbClr val="313E50"/>
                </a:solidFill>
                <a:latin typeface="Now"/>
              </a:rPr>
              <a:t>3.- Crear un ambiente propicio para el estudio. </a:t>
            </a:r>
          </a:p>
          <a:p>
            <a:pPr>
              <a:lnSpc>
                <a:spcPts val="3449"/>
              </a:lnSpc>
            </a:pPr>
            <a:r>
              <a:rPr lang="en-US" sz="2499">
                <a:solidFill>
                  <a:srgbClr val="313E50"/>
                </a:solidFill>
                <a:latin typeface="Now"/>
              </a:rPr>
              <a:t> </a:t>
            </a:r>
          </a:p>
          <a:p>
            <a:pPr>
              <a:lnSpc>
                <a:spcPts val="3449"/>
              </a:lnSpc>
            </a:pPr>
            <a:r>
              <a:rPr lang="en-US" sz="2499">
                <a:solidFill>
                  <a:srgbClr val="313E50"/>
                </a:solidFill>
                <a:latin typeface="Now"/>
              </a:rPr>
              <a:t>4.- Realizar actividades que te ayuden a relajar y despejar la mente como: respiración profunda, estiramientos, etc. </a:t>
            </a:r>
          </a:p>
          <a:p>
            <a:pPr>
              <a:lnSpc>
                <a:spcPts val="3449"/>
              </a:lnSpc>
            </a:pPr>
          </a:p>
        </p:txBody>
      </p:sp>
      <p:sp>
        <p:nvSpPr>
          <p:cNvPr name="Freeform 15" id="15"/>
          <p:cNvSpPr/>
          <p:nvPr/>
        </p:nvSpPr>
        <p:spPr>
          <a:xfrm flipH="false" flipV="false" rot="0">
            <a:off x="12610433" y="7236241"/>
            <a:ext cx="3360984" cy="2884335"/>
          </a:xfrm>
          <a:custGeom>
            <a:avLst/>
            <a:gdLst/>
            <a:ahLst/>
            <a:cxnLst/>
            <a:rect r="r" b="b" t="t" l="l"/>
            <a:pathLst>
              <a:path h="2884335" w="3360984">
                <a:moveTo>
                  <a:pt x="0" y="0"/>
                </a:moveTo>
                <a:lnTo>
                  <a:pt x="3360984" y="0"/>
                </a:lnTo>
                <a:lnTo>
                  <a:pt x="3360984" y="2884335"/>
                </a:lnTo>
                <a:lnTo>
                  <a:pt x="0" y="28843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1016513" y="349250"/>
            <a:ext cx="12396227" cy="679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599"/>
              </a:lnSpc>
            </a:pPr>
            <a:r>
              <a:rPr lang="en-US" sz="3999">
                <a:solidFill>
                  <a:srgbClr val="0061AE"/>
                </a:solidFill>
                <a:latin typeface="Fredoka One"/>
              </a:rPr>
              <a:t>CONSEJOS PARA PREPARSE PARA LA PAES  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2700582" y="2843476"/>
            <a:ext cx="4314588" cy="2133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449"/>
              </a:lnSpc>
            </a:pPr>
            <a:r>
              <a:rPr lang="en-US" sz="2499">
                <a:solidFill>
                  <a:srgbClr val="313E50"/>
                </a:solidFill>
                <a:latin typeface="Now"/>
              </a:rPr>
              <a:t>5.-  Haz repasos periódicos de lo que estudias. </a:t>
            </a:r>
          </a:p>
          <a:p>
            <a:pPr>
              <a:lnSpc>
                <a:spcPts val="3449"/>
              </a:lnSpc>
            </a:pPr>
          </a:p>
          <a:p>
            <a:pPr>
              <a:lnSpc>
                <a:spcPts val="3449"/>
              </a:lnSpc>
            </a:pPr>
            <a:r>
              <a:rPr lang="en-US" sz="2499">
                <a:solidFill>
                  <a:srgbClr val="313E50"/>
                </a:solidFill>
                <a:latin typeface="Now"/>
              </a:rPr>
              <a:t>6.- Solicita apoyo si lo necesitas 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147972" y="2843476"/>
            <a:ext cx="4314588" cy="7277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449"/>
              </a:lnSpc>
            </a:pPr>
            <a:r>
              <a:rPr lang="en-US" sz="2499">
                <a:solidFill>
                  <a:srgbClr val="313E50"/>
                </a:solidFill>
                <a:latin typeface="Now"/>
              </a:rPr>
              <a:t>1.- Establecer metas claras </a:t>
            </a:r>
          </a:p>
          <a:p>
            <a:pPr>
              <a:lnSpc>
                <a:spcPts val="3449"/>
              </a:lnSpc>
            </a:pPr>
          </a:p>
          <a:p>
            <a:pPr>
              <a:lnSpc>
                <a:spcPts val="3449"/>
              </a:lnSpc>
            </a:pPr>
            <a:r>
              <a:rPr lang="en-US" sz="2499">
                <a:solidFill>
                  <a:srgbClr val="313E50"/>
                </a:solidFill>
                <a:latin typeface="Now Bold"/>
              </a:rPr>
              <a:t>¿QUÉ QUIERO ESTUDIAR? </a:t>
            </a:r>
          </a:p>
          <a:p>
            <a:pPr>
              <a:lnSpc>
                <a:spcPts val="3449"/>
              </a:lnSpc>
            </a:pPr>
          </a:p>
          <a:p>
            <a:pPr>
              <a:lnSpc>
                <a:spcPts val="3449"/>
              </a:lnSpc>
            </a:pPr>
            <a:r>
              <a:rPr lang="en-US" sz="2499">
                <a:solidFill>
                  <a:srgbClr val="313E50"/>
                </a:solidFill>
                <a:latin typeface="Now"/>
              </a:rPr>
              <a:t>Identificar las pruebas que debes tener rendidas para participar del proceso de postulación. </a:t>
            </a:r>
          </a:p>
          <a:p>
            <a:pPr>
              <a:lnSpc>
                <a:spcPts val="3449"/>
              </a:lnSpc>
            </a:pPr>
          </a:p>
          <a:p>
            <a:pPr>
              <a:lnSpc>
                <a:spcPts val="3449"/>
              </a:lnSpc>
            </a:pPr>
            <a:r>
              <a:rPr lang="en-US" sz="2499">
                <a:solidFill>
                  <a:srgbClr val="313E50"/>
                </a:solidFill>
                <a:latin typeface="Now Bold"/>
              </a:rPr>
              <a:t>¿DÓNDE QUIERO ESTUDIAR?</a:t>
            </a:r>
          </a:p>
          <a:p>
            <a:pPr>
              <a:lnSpc>
                <a:spcPts val="3449"/>
              </a:lnSpc>
            </a:pPr>
          </a:p>
          <a:p>
            <a:pPr marL="539749" indent="-269875" lvl="1">
              <a:lnSpc>
                <a:spcPts val="3449"/>
              </a:lnSpc>
              <a:buFont typeface="Arial"/>
              <a:buChar char="•"/>
            </a:pPr>
            <a:r>
              <a:rPr lang="en-US" sz="2499">
                <a:solidFill>
                  <a:srgbClr val="313E50"/>
                </a:solidFill>
                <a:latin typeface="Now"/>
              </a:rPr>
              <a:t>Centro de formación Técnica</a:t>
            </a:r>
          </a:p>
          <a:p>
            <a:pPr marL="539749" indent="-269875" lvl="1">
              <a:lnSpc>
                <a:spcPts val="3449"/>
              </a:lnSpc>
              <a:buFont typeface="Arial"/>
              <a:buChar char="•"/>
            </a:pPr>
            <a:r>
              <a:rPr lang="en-US" sz="2499">
                <a:solidFill>
                  <a:srgbClr val="313E50"/>
                </a:solidFill>
                <a:latin typeface="Now"/>
              </a:rPr>
              <a:t>Instituto profesional</a:t>
            </a:r>
          </a:p>
          <a:p>
            <a:pPr marL="539749" indent="-269875" lvl="1">
              <a:lnSpc>
                <a:spcPts val="3449"/>
              </a:lnSpc>
              <a:buFont typeface="Arial"/>
              <a:buChar char="•"/>
            </a:pPr>
            <a:r>
              <a:rPr lang="en-US" sz="2499">
                <a:solidFill>
                  <a:srgbClr val="313E50"/>
                </a:solidFill>
                <a:latin typeface="Now"/>
              </a:rPr>
              <a:t>Universidad </a:t>
            </a:r>
            <a:r>
              <a:rPr lang="en-US" sz="2499">
                <a:solidFill>
                  <a:srgbClr val="313E50"/>
                </a:solidFill>
                <a:latin typeface="Now"/>
              </a:rPr>
              <a:t> </a:t>
            </a:r>
          </a:p>
          <a:p>
            <a:pPr>
              <a:lnSpc>
                <a:spcPts val="3449"/>
              </a:lnSpc>
            </a:pP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BAFA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308029" y="-616355"/>
            <a:ext cx="3247069" cy="5283692"/>
          </a:xfrm>
          <a:custGeom>
            <a:avLst/>
            <a:gdLst/>
            <a:ahLst/>
            <a:cxnLst/>
            <a:rect r="r" b="b" t="t" l="l"/>
            <a:pathLst>
              <a:path h="5283692" w="3247069">
                <a:moveTo>
                  <a:pt x="0" y="0"/>
                </a:moveTo>
                <a:lnTo>
                  <a:pt x="3247069" y="0"/>
                </a:lnTo>
                <a:lnTo>
                  <a:pt x="3247069" y="5283692"/>
                </a:lnTo>
                <a:lnTo>
                  <a:pt x="0" y="52836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7056451" y="235050"/>
            <a:ext cx="3627044" cy="3580882"/>
          </a:xfrm>
          <a:custGeom>
            <a:avLst/>
            <a:gdLst/>
            <a:ahLst/>
            <a:cxnLst/>
            <a:rect r="r" b="b" t="t" l="l"/>
            <a:pathLst>
              <a:path h="3580882" w="3627044">
                <a:moveTo>
                  <a:pt x="0" y="0"/>
                </a:moveTo>
                <a:lnTo>
                  <a:pt x="3627044" y="0"/>
                </a:lnTo>
                <a:lnTo>
                  <a:pt x="3627044" y="3580882"/>
                </a:lnTo>
                <a:lnTo>
                  <a:pt x="0" y="35808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1251260" y="2480588"/>
            <a:ext cx="16008040" cy="2186749"/>
            <a:chOff x="0" y="0"/>
            <a:chExt cx="4216109" cy="575934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4216109" cy="575934"/>
            </a:xfrm>
            <a:custGeom>
              <a:avLst/>
              <a:gdLst/>
              <a:ahLst/>
              <a:cxnLst/>
              <a:rect r="r" b="b" t="t" l="l"/>
              <a:pathLst>
                <a:path h="575934" w="4216109">
                  <a:moveTo>
                    <a:pt x="24665" y="0"/>
                  </a:moveTo>
                  <a:lnTo>
                    <a:pt x="4191444" y="0"/>
                  </a:lnTo>
                  <a:cubicBezTo>
                    <a:pt x="4197986" y="0"/>
                    <a:pt x="4204260" y="2599"/>
                    <a:pt x="4208885" y="7224"/>
                  </a:cubicBezTo>
                  <a:cubicBezTo>
                    <a:pt x="4213511" y="11850"/>
                    <a:pt x="4216109" y="18123"/>
                    <a:pt x="4216109" y="24665"/>
                  </a:cubicBezTo>
                  <a:lnTo>
                    <a:pt x="4216109" y="551269"/>
                  </a:lnTo>
                  <a:cubicBezTo>
                    <a:pt x="4216109" y="557810"/>
                    <a:pt x="4213511" y="564084"/>
                    <a:pt x="4208885" y="568710"/>
                  </a:cubicBezTo>
                  <a:cubicBezTo>
                    <a:pt x="4204260" y="573335"/>
                    <a:pt x="4197986" y="575934"/>
                    <a:pt x="4191444" y="575934"/>
                  </a:cubicBezTo>
                  <a:lnTo>
                    <a:pt x="24665" y="575934"/>
                  </a:lnTo>
                  <a:cubicBezTo>
                    <a:pt x="18123" y="575934"/>
                    <a:pt x="11850" y="573335"/>
                    <a:pt x="7224" y="568710"/>
                  </a:cubicBezTo>
                  <a:cubicBezTo>
                    <a:pt x="2599" y="564084"/>
                    <a:pt x="0" y="557810"/>
                    <a:pt x="0" y="551269"/>
                  </a:cubicBezTo>
                  <a:lnTo>
                    <a:pt x="0" y="24665"/>
                  </a:lnTo>
                  <a:cubicBezTo>
                    <a:pt x="0" y="18123"/>
                    <a:pt x="2599" y="11850"/>
                    <a:pt x="7224" y="7224"/>
                  </a:cubicBezTo>
                  <a:cubicBezTo>
                    <a:pt x="11850" y="2599"/>
                    <a:pt x="18123" y="0"/>
                    <a:pt x="24665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52"/>
                </a:lnSpc>
              </a:pP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1251260" y="5153112"/>
            <a:ext cx="16008040" cy="2186749"/>
            <a:chOff x="0" y="0"/>
            <a:chExt cx="4216109" cy="575934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4216109" cy="575934"/>
            </a:xfrm>
            <a:custGeom>
              <a:avLst/>
              <a:gdLst/>
              <a:ahLst/>
              <a:cxnLst/>
              <a:rect r="r" b="b" t="t" l="l"/>
              <a:pathLst>
                <a:path h="575934" w="4216109">
                  <a:moveTo>
                    <a:pt x="24665" y="0"/>
                  </a:moveTo>
                  <a:lnTo>
                    <a:pt x="4191444" y="0"/>
                  </a:lnTo>
                  <a:cubicBezTo>
                    <a:pt x="4197986" y="0"/>
                    <a:pt x="4204260" y="2599"/>
                    <a:pt x="4208885" y="7224"/>
                  </a:cubicBezTo>
                  <a:cubicBezTo>
                    <a:pt x="4213511" y="11850"/>
                    <a:pt x="4216109" y="18123"/>
                    <a:pt x="4216109" y="24665"/>
                  </a:cubicBezTo>
                  <a:lnTo>
                    <a:pt x="4216109" y="551269"/>
                  </a:lnTo>
                  <a:cubicBezTo>
                    <a:pt x="4216109" y="557810"/>
                    <a:pt x="4213511" y="564084"/>
                    <a:pt x="4208885" y="568710"/>
                  </a:cubicBezTo>
                  <a:cubicBezTo>
                    <a:pt x="4204260" y="573335"/>
                    <a:pt x="4197986" y="575934"/>
                    <a:pt x="4191444" y="575934"/>
                  </a:cubicBezTo>
                  <a:lnTo>
                    <a:pt x="24665" y="575934"/>
                  </a:lnTo>
                  <a:cubicBezTo>
                    <a:pt x="18123" y="575934"/>
                    <a:pt x="11850" y="573335"/>
                    <a:pt x="7224" y="568710"/>
                  </a:cubicBezTo>
                  <a:cubicBezTo>
                    <a:pt x="2599" y="564084"/>
                    <a:pt x="0" y="557810"/>
                    <a:pt x="0" y="551269"/>
                  </a:cubicBezTo>
                  <a:lnTo>
                    <a:pt x="0" y="24665"/>
                  </a:lnTo>
                  <a:cubicBezTo>
                    <a:pt x="0" y="18123"/>
                    <a:pt x="2599" y="11850"/>
                    <a:pt x="7224" y="7224"/>
                  </a:cubicBezTo>
                  <a:cubicBezTo>
                    <a:pt x="11850" y="2599"/>
                    <a:pt x="18123" y="0"/>
                    <a:pt x="24665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52"/>
                </a:lnSpc>
              </a:pPr>
            </a:p>
          </p:txBody>
        </p:sp>
      </p:grpSp>
      <p:sp>
        <p:nvSpPr>
          <p:cNvPr name="Freeform 10" id="10"/>
          <p:cNvSpPr/>
          <p:nvPr/>
        </p:nvSpPr>
        <p:spPr>
          <a:xfrm flipH="false" flipV="false" rot="677330">
            <a:off x="3114926" y="7071551"/>
            <a:ext cx="3823023" cy="4114800"/>
          </a:xfrm>
          <a:custGeom>
            <a:avLst/>
            <a:gdLst/>
            <a:ahLst/>
            <a:cxnLst/>
            <a:rect r="r" b="b" t="t" l="l"/>
            <a:pathLst>
              <a:path h="4114800" w="3823023">
                <a:moveTo>
                  <a:pt x="0" y="0"/>
                </a:moveTo>
                <a:lnTo>
                  <a:pt x="3823023" y="0"/>
                </a:lnTo>
                <a:lnTo>
                  <a:pt x="382302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1" id="11"/>
          <p:cNvGrpSpPr/>
          <p:nvPr/>
        </p:nvGrpSpPr>
        <p:grpSpPr>
          <a:xfrm rot="0">
            <a:off x="0" y="0"/>
            <a:ext cx="18288000" cy="1999421"/>
            <a:chOff x="0" y="0"/>
            <a:chExt cx="4816593" cy="526596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4816592" cy="526596"/>
            </a:xfrm>
            <a:custGeom>
              <a:avLst/>
              <a:gdLst/>
              <a:ahLst/>
              <a:cxnLst/>
              <a:rect r="r" b="b" t="t" l="l"/>
              <a:pathLst>
                <a:path h="526596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526596"/>
                  </a:lnTo>
                  <a:lnTo>
                    <a:pt x="0" y="526596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14" id="14"/>
          <p:cNvSpPr txBox="true"/>
          <p:nvPr/>
        </p:nvSpPr>
        <p:spPr>
          <a:xfrm rot="0">
            <a:off x="1251260" y="507585"/>
            <a:ext cx="6499668" cy="793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6799"/>
              </a:lnSpc>
              <a:spcBef>
                <a:spcPct val="0"/>
              </a:spcBef>
            </a:pPr>
            <a:r>
              <a:rPr lang="en-US" sz="3999" spc="235">
                <a:solidFill>
                  <a:srgbClr val="0061AE"/>
                </a:solidFill>
                <a:latin typeface="Fredoka One Bold"/>
              </a:rPr>
              <a:t>RECURSOS DE APOYO  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635884" y="3459662"/>
            <a:ext cx="14468177" cy="8070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439"/>
              </a:lnSpc>
            </a:pPr>
            <a:r>
              <a:rPr lang="en-US" sz="4599" u="sng">
                <a:solidFill>
                  <a:srgbClr val="0061AE"/>
                </a:solidFill>
                <a:latin typeface="Arimo"/>
                <a:hlinkClick r:id="rId8" tooltip="https://acceso.mineduc.cl/material-de-preparacion-paes/"/>
              </a:rPr>
              <a:t>https://acceso.mineduc.cl/material-de-preparacion-paes/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736582" y="2668886"/>
            <a:ext cx="14876302" cy="13068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183"/>
              </a:lnSpc>
            </a:pPr>
          </a:p>
          <a:p>
            <a:pPr>
              <a:lnSpc>
                <a:spcPts val="3839"/>
              </a:lnSpc>
            </a:pPr>
            <a:r>
              <a:rPr lang="en-US" sz="2782">
                <a:solidFill>
                  <a:srgbClr val="313E50"/>
                </a:solidFill>
                <a:latin typeface="Now"/>
              </a:rPr>
              <a:t>Material de preparación PAES </a:t>
            </a:r>
            <a:r>
              <a:rPr lang="en-US" sz="2782">
                <a:solidFill>
                  <a:srgbClr val="313E50"/>
                </a:solidFill>
                <a:latin typeface="Now"/>
              </a:rPr>
              <a:t> </a:t>
            </a:r>
          </a:p>
          <a:p>
            <a:pPr>
              <a:lnSpc>
                <a:spcPts val="2183"/>
              </a:lnSpc>
            </a:pPr>
            <a:r>
              <a:rPr lang="en-US" sz="1582">
                <a:solidFill>
                  <a:srgbClr val="313E50"/>
                </a:solidFill>
                <a:latin typeface="Now"/>
              </a:rPr>
              <a:t> </a:t>
            </a:r>
          </a:p>
          <a:p>
            <a:pPr>
              <a:lnSpc>
                <a:spcPts val="2183"/>
              </a:lnSpc>
            </a:pPr>
          </a:p>
        </p:txBody>
      </p:sp>
      <p:sp>
        <p:nvSpPr>
          <p:cNvPr name="TextBox 17" id="17"/>
          <p:cNvSpPr txBox="true"/>
          <p:nvPr/>
        </p:nvSpPr>
        <p:spPr>
          <a:xfrm rot="0">
            <a:off x="1705849" y="5315037"/>
            <a:ext cx="14876302" cy="17979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839"/>
              </a:lnSpc>
            </a:pPr>
          </a:p>
          <a:p>
            <a:pPr>
              <a:lnSpc>
                <a:spcPts val="3839"/>
              </a:lnSpc>
            </a:pPr>
            <a:r>
              <a:rPr lang="en-US" sz="2782">
                <a:solidFill>
                  <a:srgbClr val="313E50"/>
                </a:solidFill>
                <a:latin typeface="Now"/>
              </a:rPr>
              <a:t>Ensayos gratuitos</a:t>
            </a:r>
            <a:r>
              <a:rPr lang="en-US" sz="2782">
                <a:solidFill>
                  <a:srgbClr val="313E50"/>
                </a:solidFill>
                <a:latin typeface="Now"/>
              </a:rPr>
              <a:t> </a:t>
            </a:r>
            <a:r>
              <a:rPr lang="en-US" sz="2782">
                <a:solidFill>
                  <a:srgbClr val="313E50"/>
                </a:solidFill>
                <a:latin typeface="Now"/>
              </a:rPr>
              <a:t> </a:t>
            </a:r>
          </a:p>
          <a:p>
            <a:pPr>
              <a:lnSpc>
                <a:spcPts val="2183"/>
              </a:lnSpc>
            </a:pPr>
            <a:r>
              <a:rPr lang="en-US" sz="1582">
                <a:solidFill>
                  <a:srgbClr val="313E50"/>
                </a:solidFill>
                <a:latin typeface="Now"/>
              </a:rPr>
              <a:t> </a:t>
            </a:r>
          </a:p>
          <a:p>
            <a:pPr>
              <a:lnSpc>
                <a:spcPts val="2183"/>
              </a:lnSpc>
            </a:pPr>
          </a:p>
          <a:p>
            <a:pPr>
              <a:lnSpc>
                <a:spcPts val="2183"/>
              </a:lnSpc>
            </a:pPr>
          </a:p>
        </p:txBody>
      </p:sp>
      <p:sp>
        <p:nvSpPr>
          <p:cNvPr name="TextBox 18" id="18"/>
          <p:cNvSpPr txBox="true"/>
          <p:nvPr/>
        </p:nvSpPr>
        <p:spPr>
          <a:xfrm rot="0">
            <a:off x="1635884" y="6305911"/>
            <a:ext cx="13500348" cy="8070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439"/>
              </a:lnSpc>
            </a:pPr>
            <a:r>
              <a:rPr lang="en-US" sz="4599" u="sng">
                <a:solidFill>
                  <a:srgbClr val="0061AE"/>
                </a:solidFill>
                <a:latin typeface="Arimo"/>
                <a:hlinkClick r:id="rId9" tooltip="https://admision.uautonoma.cl/ensayo-paes-gratuito/"/>
              </a:rPr>
              <a:t>https://admision.uautonoma.cl/ensayo-paes-gratuito/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BAFA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2751364" y="5374037"/>
            <a:ext cx="4167845" cy="4114800"/>
          </a:xfrm>
          <a:custGeom>
            <a:avLst/>
            <a:gdLst/>
            <a:ahLst/>
            <a:cxnLst/>
            <a:rect r="r" b="b" t="t" l="l"/>
            <a:pathLst>
              <a:path h="4114800" w="4167845">
                <a:moveTo>
                  <a:pt x="0" y="0"/>
                </a:moveTo>
                <a:lnTo>
                  <a:pt x="4167845" y="0"/>
                </a:lnTo>
                <a:lnTo>
                  <a:pt x="416784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502882" y="-315365"/>
            <a:ext cx="4713286" cy="5053231"/>
          </a:xfrm>
          <a:custGeom>
            <a:avLst/>
            <a:gdLst/>
            <a:ahLst/>
            <a:cxnLst/>
            <a:rect r="r" b="b" t="t" l="l"/>
            <a:pathLst>
              <a:path h="5053231" w="4713286">
                <a:moveTo>
                  <a:pt x="0" y="0"/>
                </a:moveTo>
                <a:lnTo>
                  <a:pt x="4713286" y="0"/>
                </a:lnTo>
                <a:lnTo>
                  <a:pt x="4713286" y="5053231"/>
                </a:lnTo>
                <a:lnTo>
                  <a:pt x="0" y="505323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4445913" y="786570"/>
            <a:ext cx="10389373" cy="9174935"/>
            <a:chOff x="0" y="0"/>
            <a:chExt cx="2355102" cy="2079809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355102" cy="2079809"/>
            </a:xfrm>
            <a:custGeom>
              <a:avLst/>
              <a:gdLst/>
              <a:ahLst/>
              <a:cxnLst/>
              <a:rect r="r" b="b" t="t" l="l"/>
              <a:pathLst>
                <a:path h="2079809" w="2355102">
                  <a:moveTo>
                    <a:pt x="38004" y="0"/>
                  </a:moveTo>
                  <a:lnTo>
                    <a:pt x="2317098" y="0"/>
                  </a:lnTo>
                  <a:cubicBezTo>
                    <a:pt x="2338087" y="0"/>
                    <a:pt x="2355102" y="17015"/>
                    <a:pt x="2355102" y="38004"/>
                  </a:cubicBezTo>
                  <a:lnTo>
                    <a:pt x="2355102" y="2041805"/>
                  </a:lnTo>
                  <a:cubicBezTo>
                    <a:pt x="2355102" y="2062794"/>
                    <a:pt x="2338087" y="2079809"/>
                    <a:pt x="2317098" y="2079809"/>
                  </a:cubicBezTo>
                  <a:lnTo>
                    <a:pt x="38004" y="2079809"/>
                  </a:lnTo>
                  <a:cubicBezTo>
                    <a:pt x="17015" y="2079809"/>
                    <a:pt x="0" y="2062794"/>
                    <a:pt x="0" y="2041805"/>
                  </a:cubicBezTo>
                  <a:lnTo>
                    <a:pt x="0" y="38004"/>
                  </a:lnTo>
                  <a:cubicBezTo>
                    <a:pt x="0" y="17015"/>
                    <a:pt x="17015" y="0"/>
                    <a:pt x="38004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anchor="ctr" rtlCol="false" tIns="59022" lIns="59022" bIns="59022" rIns="59022"/>
            <a:lstStyle/>
            <a:p>
              <a:pPr algn="ctr">
                <a:lnSpc>
                  <a:spcPts val="2952"/>
                </a:lnSpc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5207304" y="2602478"/>
            <a:ext cx="8866592" cy="73590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53"/>
              </a:lnSpc>
            </a:pPr>
            <a:r>
              <a:rPr lang="en-US" sz="2323" spc="178">
                <a:solidFill>
                  <a:srgbClr val="000000"/>
                </a:solidFill>
                <a:latin typeface="Now"/>
              </a:rPr>
              <a:t>La Prueba de Acceso a la Educación Superior (PAES) es la evaluación que te permitirá acceder a la Educación Superior. La PAES tiene como objetivo evaluar competencias, tanto el "saber" como el "saber hacer", considerando los conocimientos de los estudiantes pero también sus habilidades y por lo tanto la capacidad de integrar y utilizar estos conocimientos en diversos contextos.  </a:t>
            </a:r>
          </a:p>
          <a:p>
            <a:pPr algn="ctr">
              <a:lnSpc>
                <a:spcPts val="3253"/>
              </a:lnSpc>
            </a:pPr>
          </a:p>
          <a:p>
            <a:pPr algn="ctr">
              <a:lnSpc>
                <a:spcPts val="3253"/>
              </a:lnSpc>
            </a:pPr>
            <a:r>
              <a:rPr lang="en-US" sz="2323" spc="178">
                <a:solidFill>
                  <a:srgbClr val="000000"/>
                </a:solidFill>
                <a:latin typeface="Now"/>
              </a:rPr>
              <a:t>Los postulantes que presentan alguna necesidad educativa especial pueden solicitar ajustes, adecuaciones y apoyos necesarios para resguardar la igualdad de oportunidades en la rendición de las pruebas.</a:t>
            </a:r>
          </a:p>
          <a:p>
            <a:pPr algn="ctr">
              <a:lnSpc>
                <a:spcPts val="3253"/>
              </a:lnSpc>
            </a:pPr>
          </a:p>
          <a:p>
            <a:pPr algn="ctr">
              <a:lnSpc>
                <a:spcPts val="3253"/>
              </a:lnSpc>
            </a:pPr>
          </a:p>
          <a:p>
            <a:pPr algn="ctr">
              <a:lnSpc>
                <a:spcPts val="3253"/>
              </a:lnSpc>
            </a:pPr>
          </a:p>
          <a:p>
            <a:pPr algn="ctr">
              <a:lnSpc>
                <a:spcPts val="3253"/>
              </a:lnSpc>
            </a:pPr>
          </a:p>
        </p:txBody>
      </p:sp>
      <p:sp>
        <p:nvSpPr>
          <p:cNvPr name="TextBox 8" id="8"/>
          <p:cNvSpPr txBox="true"/>
          <p:nvPr/>
        </p:nvSpPr>
        <p:spPr>
          <a:xfrm rot="0">
            <a:off x="5449353" y="1183356"/>
            <a:ext cx="8382493" cy="7961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506"/>
              </a:lnSpc>
            </a:pPr>
            <a:r>
              <a:rPr lang="en-US" sz="4647">
                <a:solidFill>
                  <a:srgbClr val="0061AE"/>
                </a:solidFill>
                <a:latin typeface="Fredoka One"/>
              </a:rPr>
              <a:t>¿QUÉ ES LA PAES? 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BAFA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502882" y="-315365"/>
            <a:ext cx="4713286" cy="5053231"/>
          </a:xfrm>
          <a:custGeom>
            <a:avLst/>
            <a:gdLst/>
            <a:ahLst/>
            <a:cxnLst/>
            <a:rect r="r" b="b" t="t" l="l"/>
            <a:pathLst>
              <a:path h="5053231" w="4713286">
                <a:moveTo>
                  <a:pt x="0" y="0"/>
                </a:moveTo>
                <a:lnTo>
                  <a:pt x="4713286" y="0"/>
                </a:lnTo>
                <a:lnTo>
                  <a:pt x="4713286" y="5053231"/>
                </a:lnTo>
                <a:lnTo>
                  <a:pt x="0" y="50532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587433" y="394257"/>
            <a:ext cx="14703904" cy="9329005"/>
            <a:chOff x="0" y="0"/>
            <a:chExt cx="2839196" cy="180135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839196" cy="1801350"/>
            </a:xfrm>
            <a:custGeom>
              <a:avLst/>
              <a:gdLst/>
              <a:ahLst/>
              <a:cxnLst/>
              <a:rect r="r" b="b" t="t" l="l"/>
              <a:pathLst>
                <a:path h="1801350" w="2839196">
                  <a:moveTo>
                    <a:pt x="26853" y="0"/>
                  </a:moveTo>
                  <a:lnTo>
                    <a:pt x="2812343" y="0"/>
                  </a:lnTo>
                  <a:cubicBezTo>
                    <a:pt x="2819465" y="0"/>
                    <a:pt x="2826295" y="2829"/>
                    <a:pt x="2831331" y="7865"/>
                  </a:cubicBezTo>
                  <a:cubicBezTo>
                    <a:pt x="2836367" y="12901"/>
                    <a:pt x="2839196" y="19731"/>
                    <a:pt x="2839196" y="26853"/>
                  </a:cubicBezTo>
                  <a:lnTo>
                    <a:pt x="2839196" y="1774497"/>
                  </a:lnTo>
                  <a:cubicBezTo>
                    <a:pt x="2839196" y="1781619"/>
                    <a:pt x="2836367" y="1788449"/>
                    <a:pt x="2831331" y="1793485"/>
                  </a:cubicBezTo>
                  <a:cubicBezTo>
                    <a:pt x="2826295" y="1798521"/>
                    <a:pt x="2819465" y="1801350"/>
                    <a:pt x="2812343" y="1801350"/>
                  </a:cubicBezTo>
                  <a:lnTo>
                    <a:pt x="26853" y="1801350"/>
                  </a:lnTo>
                  <a:cubicBezTo>
                    <a:pt x="19731" y="1801350"/>
                    <a:pt x="12901" y="1798521"/>
                    <a:pt x="7865" y="1793485"/>
                  </a:cubicBezTo>
                  <a:cubicBezTo>
                    <a:pt x="2829" y="1788449"/>
                    <a:pt x="0" y="1781619"/>
                    <a:pt x="0" y="1774497"/>
                  </a:cubicBezTo>
                  <a:lnTo>
                    <a:pt x="0" y="26853"/>
                  </a:lnTo>
                  <a:cubicBezTo>
                    <a:pt x="0" y="19731"/>
                    <a:pt x="2829" y="12901"/>
                    <a:pt x="7865" y="7865"/>
                  </a:cubicBezTo>
                  <a:cubicBezTo>
                    <a:pt x="12901" y="2829"/>
                    <a:pt x="19731" y="0"/>
                    <a:pt x="2685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anchor="ctr" rtlCol="false" tIns="69291" lIns="69291" bIns="69291" rIns="69291"/>
            <a:lstStyle/>
            <a:p>
              <a:pPr algn="ctr">
                <a:lnSpc>
                  <a:spcPts val="2952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2942568" y="923925"/>
            <a:ext cx="11863600" cy="9276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638"/>
              </a:lnSpc>
            </a:pPr>
            <a:r>
              <a:rPr lang="en-US" sz="5455">
                <a:solidFill>
                  <a:srgbClr val="0061AE"/>
                </a:solidFill>
                <a:latin typeface="Fredoka One"/>
              </a:rPr>
              <a:t>INFORMACIÓN RELEVANTE</a:t>
            </a:r>
            <a:r>
              <a:rPr lang="en-US" sz="5455">
                <a:solidFill>
                  <a:srgbClr val="0061AE"/>
                </a:solidFill>
                <a:latin typeface="Fredoka One"/>
              </a:rPr>
              <a:t> 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2094548" y="1108710"/>
            <a:ext cx="110490" cy="108585"/>
            <a:chOff x="0" y="0"/>
            <a:chExt cx="147320" cy="14478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46990" y="45720"/>
              <a:ext cx="49530" cy="52070"/>
            </a:xfrm>
            <a:custGeom>
              <a:avLst/>
              <a:gdLst/>
              <a:ahLst/>
              <a:cxnLst/>
              <a:rect r="r" b="b" t="t" l="l"/>
              <a:pathLst>
                <a:path h="52070" w="49530">
                  <a:moveTo>
                    <a:pt x="49530" y="17780"/>
                  </a:moveTo>
                  <a:cubicBezTo>
                    <a:pt x="27940" y="52070"/>
                    <a:pt x="7620" y="45720"/>
                    <a:pt x="3810" y="38100"/>
                  </a:cubicBezTo>
                  <a:cubicBezTo>
                    <a:pt x="0" y="30480"/>
                    <a:pt x="3810" y="10160"/>
                    <a:pt x="10160" y="5080"/>
                  </a:cubicBezTo>
                  <a:cubicBezTo>
                    <a:pt x="16510" y="0"/>
                    <a:pt x="43180" y="7620"/>
                    <a:pt x="43180" y="762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</p:grpSp>
      <p:graphicFrame>
        <p:nvGraphicFramePr>
          <p:cNvPr name="Table 9" id="9"/>
          <p:cNvGraphicFramePr>
            <a:graphicFrameLocks noGrp="true"/>
          </p:cNvGraphicFramePr>
          <p:nvPr/>
        </p:nvGraphicFramePr>
        <p:xfrm>
          <a:off x="1853761" y="2714292"/>
          <a:ext cx="14196790" cy="5363360"/>
        </p:xfrm>
        <a:graphic>
          <a:graphicData uri="http://schemas.openxmlformats.org/drawingml/2006/table">
            <a:tbl>
              <a:tblPr/>
              <a:tblGrid>
                <a:gridCol w="4943929"/>
                <a:gridCol w="9252861"/>
              </a:tblGrid>
              <a:tr h="873160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940"/>
                        </a:lnSpc>
                        <a:defRPr/>
                      </a:pPr>
                      <a:r>
                        <a:rPr lang="en-US" sz="2100">
                          <a:solidFill>
                            <a:srgbClr val="000000"/>
                          </a:solidFill>
                          <a:latin typeface="Now"/>
                        </a:rPr>
                        <a:t>Fecha de inscripción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940"/>
                        </a:lnSpc>
                        <a:defRPr/>
                      </a:pPr>
                      <a:r>
                        <a:rPr lang="en-US" sz="2100">
                          <a:solidFill>
                            <a:srgbClr val="000000"/>
                          </a:solidFill>
                          <a:latin typeface="Now"/>
                        </a:rPr>
                        <a:t>12 junio (9:00 hrs) - 26 julio (13:00 hrs) 2023 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1530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940"/>
                        </a:lnSpc>
                        <a:defRPr/>
                      </a:pPr>
                      <a:r>
                        <a:rPr lang="en-US" sz="2100">
                          <a:solidFill>
                            <a:srgbClr val="000000"/>
                          </a:solidFill>
                          <a:latin typeface="Now"/>
                        </a:rPr>
                        <a:t>Fecha de aplicación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940"/>
                        </a:lnSpc>
                        <a:defRPr/>
                      </a:pPr>
                      <a:r>
                        <a:rPr lang="en-US" sz="2100">
                          <a:solidFill>
                            <a:srgbClr val="000000"/>
                          </a:solidFill>
                          <a:latin typeface="Now"/>
                        </a:rPr>
                        <a:t>27, 28, 29 noviembre 2023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8771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940"/>
                        </a:lnSpc>
                        <a:defRPr/>
                      </a:pPr>
                      <a:r>
                        <a:rPr lang="en-US" sz="2100">
                          <a:solidFill>
                            <a:srgbClr val="000000"/>
                          </a:solidFill>
                          <a:latin typeface="Now"/>
                        </a:rPr>
                        <a:t>¿Quienes pueden rendirla?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940"/>
                        </a:lnSpc>
                        <a:defRPr/>
                      </a:pPr>
                      <a:r>
                        <a:rPr lang="en-US" sz="2100">
                          <a:solidFill>
                            <a:srgbClr val="000000"/>
                          </a:solidFill>
                          <a:latin typeface="Now"/>
                        </a:rPr>
                        <a:t>Todas aquellas personas que hayan egresado de la Enseñanza Media o que, durante el 2023, se encuentren cursando 4° año medio.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9899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940"/>
                        </a:lnSpc>
                        <a:defRPr/>
                      </a:pPr>
                      <a:r>
                        <a:rPr lang="en-US" sz="2100">
                          <a:solidFill>
                            <a:srgbClr val="000000"/>
                          </a:solidFill>
                          <a:latin typeface="Now"/>
                        </a:rPr>
                        <a:t>Proceso extraordinario de inscripción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940"/>
                        </a:lnSpc>
                        <a:defRPr/>
                      </a:pPr>
                      <a:r>
                        <a:rPr lang="en-US" sz="2100">
                          <a:solidFill>
                            <a:srgbClr val="000000"/>
                          </a:solidFill>
                          <a:latin typeface="Now"/>
                        </a:rPr>
                        <a:t>El proceso de inscripción a la PAES NO contempla un proceso extraordinario o adicional de inscripción.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name="TextBox 10" id="10"/>
          <p:cNvSpPr txBox="true"/>
          <p:nvPr/>
        </p:nvSpPr>
        <p:spPr>
          <a:xfrm rot="0">
            <a:off x="3212200" y="8387848"/>
            <a:ext cx="11863600" cy="701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0061AE"/>
                </a:solidFill>
                <a:latin typeface="Fredoka One"/>
              </a:rPr>
              <a:t>PARA COLEGIOS MUNICIPALES, PARTICULARES SUBVENCIONADOS Y DE ADMINISTRACIÓN DELEGADA QUEDAN EXENTOS DE PAGO 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BAFA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4121305"/>
            <a:ext cx="7904447" cy="2432283"/>
            <a:chOff x="0" y="0"/>
            <a:chExt cx="2081830" cy="64060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081830" cy="640601"/>
            </a:xfrm>
            <a:custGeom>
              <a:avLst/>
              <a:gdLst/>
              <a:ahLst/>
              <a:cxnLst/>
              <a:rect r="r" b="b" t="t" l="l"/>
              <a:pathLst>
                <a:path h="640601" w="2081830">
                  <a:moveTo>
                    <a:pt x="49951" y="0"/>
                  </a:moveTo>
                  <a:lnTo>
                    <a:pt x="2031878" y="0"/>
                  </a:lnTo>
                  <a:cubicBezTo>
                    <a:pt x="2059466" y="0"/>
                    <a:pt x="2081830" y="22364"/>
                    <a:pt x="2081830" y="49951"/>
                  </a:cubicBezTo>
                  <a:lnTo>
                    <a:pt x="2081830" y="590650"/>
                  </a:lnTo>
                  <a:cubicBezTo>
                    <a:pt x="2081830" y="618237"/>
                    <a:pt x="2059466" y="640601"/>
                    <a:pt x="2031878" y="640601"/>
                  </a:cubicBezTo>
                  <a:lnTo>
                    <a:pt x="49951" y="640601"/>
                  </a:lnTo>
                  <a:cubicBezTo>
                    <a:pt x="22364" y="640601"/>
                    <a:pt x="0" y="618237"/>
                    <a:pt x="0" y="590650"/>
                  </a:cubicBezTo>
                  <a:lnTo>
                    <a:pt x="0" y="49951"/>
                  </a:lnTo>
                  <a:cubicBezTo>
                    <a:pt x="0" y="22364"/>
                    <a:pt x="22364" y="0"/>
                    <a:pt x="49951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52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028700" y="6826017"/>
            <a:ext cx="7904447" cy="2432283"/>
            <a:chOff x="0" y="0"/>
            <a:chExt cx="2081830" cy="640601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081830" cy="640601"/>
            </a:xfrm>
            <a:custGeom>
              <a:avLst/>
              <a:gdLst/>
              <a:ahLst/>
              <a:cxnLst/>
              <a:rect r="r" b="b" t="t" l="l"/>
              <a:pathLst>
                <a:path h="640601" w="2081830">
                  <a:moveTo>
                    <a:pt x="49951" y="0"/>
                  </a:moveTo>
                  <a:lnTo>
                    <a:pt x="2031878" y="0"/>
                  </a:lnTo>
                  <a:cubicBezTo>
                    <a:pt x="2059466" y="0"/>
                    <a:pt x="2081830" y="22364"/>
                    <a:pt x="2081830" y="49951"/>
                  </a:cubicBezTo>
                  <a:lnTo>
                    <a:pt x="2081830" y="590650"/>
                  </a:lnTo>
                  <a:cubicBezTo>
                    <a:pt x="2081830" y="618237"/>
                    <a:pt x="2059466" y="640601"/>
                    <a:pt x="2031878" y="640601"/>
                  </a:cubicBezTo>
                  <a:lnTo>
                    <a:pt x="49951" y="640601"/>
                  </a:lnTo>
                  <a:cubicBezTo>
                    <a:pt x="22364" y="640601"/>
                    <a:pt x="0" y="618237"/>
                    <a:pt x="0" y="590650"/>
                  </a:cubicBezTo>
                  <a:lnTo>
                    <a:pt x="0" y="49951"/>
                  </a:lnTo>
                  <a:cubicBezTo>
                    <a:pt x="0" y="22364"/>
                    <a:pt x="22364" y="0"/>
                    <a:pt x="49951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52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0" y="0"/>
            <a:ext cx="18288000" cy="1999421"/>
            <a:chOff x="0" y="0"/>
            <a:chExt cx="4816593" cy="526596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4816592" cy="526596"/>
            </a:xfrm>
            <a:custGeom>
              <a:avLst/>
              <a:gdLst/>
              <a:ahLst/>
              <a:cxnLst/>
              <a:rect r="r" b="b" t="t" l="l"/>
              <a:pathLst>
                <a:path h="526596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526596"/>
                  </a:lnTo>
                  <a:lnTo>
                    <a:pt x="0" y="526596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9354853" y="4121305"/>
            <a:ext cx="7904447" cy="2432283"/>
            <a:chOff x="0" y="0"/>
            <a:chExt cx="2081830" cy="640601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2081830" cy="640601"/>
            </a:xfrm>
            <a:custGeom>
              <a:avLst/>
              <a:gdLst/>
              <a:ahLst/>
              <a:cxnLst/>
              <a:rect r="r" b="b" t="t" l="l"/>
              <a:pathLst>
                <a:path h="640601" w="2081830">
                  <a:moveTo>
                    <a:pt x="49951" y="0"/>
                  </a:moveTo>
                  <a:lnTo>
                    <a:pt x="2031878" y="0"/>
                  </a:lnTo>
                  <a:cubicBezTo>
                    <a:pt x="2059466" y="0"/>
                    <a:pt x="2081830" y="22364"/>
                    <a:pt x="2081830" y="49951"/>
                  </a:cubicBezTo>
                  <a:lnTo>
                    <a:pt x="2081830" y="590650"/>
                  </a:lnTo>
                  <a:cubicBezTo>
                    <a:pt x="2081830" y="618237"/>
                    <a:pt x="2059466" y="640601"/>
                    <a:pt x="2031878" y="640601"/>
                  </a:cubicBezTo>
                  <a:lnTo>
                    <a:pt x="49951" y="640601"/>
                  </a:lnTo>
                  <a:cubicBezTo>
                    <a:pt x="22364" y="640601"/>
                    <a:pt x="0" y="618237"/>
                    <a:pt x="0" y="590650"/>
                  </a:cubicBezTo>
                  <a:lnTo>
                    <a:pt x="0" y="49951"/>
                  </a:lnTo>
                  <a:cubicBezTo>
                    <a:pt x="0" y="22364"/>
                    <a:pt x="22364" y="0"/>
                    <a:pt x="49951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52"/>
                </a:lnSpc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9354853" y="6826017"/>
            <a:ext cx="7904447" cy="2432283"/>
            <a:chOff x="0" y="0"/>
            <a:chExt cx="2081830" cy="640601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2081830" cy="640601"/>
            </a:xfrm>
            <a:custGeom>
              <a:avLst/>
              <a:gdLst/>
              <a:ahLst/>
              <a:cxnLst/>
              <a:rect r="r" b="b" t="t" l="l"/>
              <a:pathLst>
                <a:path h="640601" w="2081830">
                  <a:moveTo>
                    <a:pt x="49951" y="0"/>
                  </a:moveTo>
                  <a:lnTo>
                    <a:pt x="2031878" y="0"/>
                  </a:lnTo>
                  <a:cubicBezTo>
                    <a:pt x="2059466" y="0"/>
                    <a:pt x="2081830" y="22364"/>
                    <a:pt x="2081830" y="49951"/>
                  </a:cubicBezTo>
                  <a:lnTo>
                    <a:pt x="2081830" y="590650"/>
                  </a:lnTo>
                  <a:cubicBezTo>
                    <a:pt x="2081830" y="618237"/>
                    <a:pt x="2059466" y="640601"/>
                    <a:pt x="2031878" y="640601"/>
                  </a:cubicBezTo>
                  <a:lnTo>
                    <a:pt x="49951" y="640601"/>
                  </a:lnTo>
                  <a:cubicBezTo>
                    <a:pt x="22364" y="640601"/>
                    <a:pt x="0" y="618237"/>
                    <a:pt x="0" y="590650"/>
                  </a:cubicBezTo>
                  <a:lnTo>
                    <a:pt x="0" y="49951"/>
                  </a:lnTo>
                  <a:cubicBezTo>
                    <a:pt x="0" y="22364"/>
                    <a:pt x="22364" y="0"/>
                    <a:pt x="49951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52"/>
                </a:lnSpc>
              </a:pPr>
            </a:p>
          </p:txBody>
        </p:sp>
      </p:grpSp>
      <p:sp>
        <p:nvSpPr>
          <p:cNvPr name="Freeform 17" id="17"/>
          <p:cNvSpPr/>
          <p:nvPr/>
        </p:nvSpPr>
        <p:spPr>
          <a:xfrm flipH="false" flipV="false" rot="-1801256">
            <a:off x="14598575" y="-1352336"/>
            <a:ext cx="3247069" cy="5283692"/>
          </a:xfrm>
          <a:custGeom>
            <a:avLst/>
            <a:gdLst/>
            <a:ahLst/>
            <a:cxnLst/>
            <a:rect r="r" b="b" t="t" l="l"/>
            <a:pathLst>
              <a:path h="5283692" w="3247069">
                <a:moveTo>
                  <a:pt x="0" y="0"/>
                </a:moveTo>
                <a:lnTo>
                  <a:pt x="3247069" y="0"/>
                </a:lnTo>
                <a:lnTo>
                  <a:pt x="3247069" y="5283692"/>
                </a:lnTo>
                <a:lnTo>
                  <a:pt x="0" y="52836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8" id="18"/>
          <p:cNvSpPr txBox="true"/>
          <p:nvPr/>
        </p:nvSpPr>
        <p:spPr>
          <a:xfrm rot="0">
            <a:off x="1537663" y="4578219"/>
            <a:ext cx="666756" cy="12971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1172"/>
              </a:lnSpc>
            </a:pPr>
            <a:r>
              <a:rPr lang="en-US" sz="6572" spc="387">
                <a:solidFill>
                  <a:srgbClr val="000000"/>
                </a:solidFill>
                <a:latin typeface="Fredoka One Bold"/>
              </a:rPr>
              <a:t>1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9813933" y="4578219"/>
            <a:ext cx="873322" cy="12971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1172"/>
              </a:lnSpc>
            </a:pPr>
            <a:r>
              <a:rPr lang="en-US" sz="6572" spc="387">
                <a:solidFill>
                  <a:srgbClr val="000000"/>
                </a:solidFill>
                <a:latin typeface="Fredoka One Bold"/>
              </a:rPr>
              <a:t>2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537663" y="7246267"/>
            <a:ext cx="789473" cy="12971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1172"/>
              </a:lnSpc>
            </a:pPr>
            <a:r>
              <a:rPr lang="en-US" sz="6572" spc="387">
                <a:solidFill>
                  <a:srgbClr val="000000"/>
                </a:solidFill>
                <a:latin typeface="Fredoka One Bold"/>
              </a:rPr>
              <a:t>3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9813933" y="7246267"/>
            <a:ext cx="873322" cy="12971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1172"/>
              </a:lnSpc>
            </a:pPr>
            <a:r>
              <a:rPr lang="en-US" sz="6572" spc="387">
                <a:solidFill>
                  <a:srgbClr val="000000"/>
                </a:solidFill>
                <a:latin typeface="Fredoka One Bold"/>
              </a:rPr>
              <a:t>4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2971402" y="4784996"/>
            <a:ext cx="4629197" cy="1047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200"/>
              </a:lnSpc>
              <a:spcBef>
                <a:spcPct val="0"/>
              </a:spcBef>
            </a:pPr>
            <a:r>
              <a:rPr lang="en-US" sz="3000" spc="177">
                <a:solidFill>
                  <a:srgbClr val="0061AE"/>
                </a:solidFill>
                <a:latin typeface="Fredoka One Bold"/>
              </a:rPr>
              <a:t>PROCESO DE INSCRIPCIÓN 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2971402" y="7284367"/>
            <a:ext cx="4742904" cy="1581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200"/>
              </a:lnSpc>
              <a:spcBef>
                <a:spcPct val="0"/>
              </a:spcBef>
            </a:pPr>
            <a:r>
              <a:rPr lang="en-US" sz="3000" spc="177">
                <a:solidFill>
                  <a:srgbClr val="0061AE"/>
                </a:solidFill>
                <a:latin typeface="Fredoka One Bold"/>
              </a:rPr>
              <a:t>CONSEJOS PARA PREPARASE A LA PAES 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1597858" y="4835937"/>
            <a:ext cx="4856612" cy="1047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 spc="177">
                <a:solidFill>
                  <a:srgbClr val="0061AE"/>
                </a:solidFill>
                <a:latin typeface="Fredoka One Bold"/>
              </a:rPr>
              <a:t>ESTRUCTURA DE LA PAES 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1466293" y="7760617"/>
            <a:ext cx="4988176" cy="514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 spc="177">
                <a:solidFill>
                  <a:srgbClr val="0061AE"/>
                </a:solidFill>
                <a:latin typeface="Fredoka One Bold"/>
              </a:rPr>
              <a:t>RECURSOS DE APOYO 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1016513" y="704694"/>
            <a:ext cx="8338340" cy="679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599"/>
              </a:lnSpc>
            </a:pPr>
            <a:r>
              <a:rPr lang="en-US" sz="3999">
                <a:solidFill>
                  <a:srgbClr val="0061AE"/>
                </a:solidFill>
                <a:latin typeface="Fredoka One"/>
              </a:rPr>
              <a:t>PUNTOS CLAVES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3161560" y="5837296"/>
            <a:ext cx="2181295" cy="3950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173"/>
              </a:lnSpc>
            </a:pPr>
            <a:r>
              <a:rPr lang="en-US" sz="2299">
                <a:solidFill>
                  <a:srgbClr val="313E50"/>
                </a:solidFill>
                <a:latin typeface="Now Bold"/>
              </a:rPr>
              <a:t>www.demre.cl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BAFA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707463" y="-260833"/>
            <a:ext cx="3343323" cy="3300772"/>
          </a:xfrm>
          <a:custGeom>
            <a:avLst/>
            <a:gdLst/>
            <a:ahLst/>
            <a:cxnLst/>
            <a:rect r="r" b="b" t="t" l="l"/>
            <a:pathLst>
              <a:path h="3300772" w="3343323">
                <a:moveTo>
                  <a:pt x="0" y="0"/>
                </a:moveTo>
                <a:lnTo>
                  <a:pt x="3343323" y="0"/>
                </a:lnTo>
                <a:lnTo>
                  <a:pt x="3343323" y="3300772"/>
                </a:lnTo>
                <a:lnTo>
                  <a:pt x="0" y="33007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596425" y="1486611"/>
            <a:ext cx="17267722" cy="8800389"/>
            <a:chOff x="0" y="0"/>
            <a:chExt cx="4547877" cy="2317798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547877" cy="2317798"/>
            </a:xfrm>
            <a:custGeom>
              <a:avLst/>
              <a:gdLst/>
              <a:ahLst/>
              <a:cxnLst/>
              <a:rect r="r" b="b" t="t" l="l"/>
              <a:pathLst>
                <a:path h="2317798" w="4547877">
                  <a:moveTo>
                    <a:pt x="22866" y="0"/>
                  </a:moveTo>
                  <a:lnTo>
                    <a:pt x="4525012" y="0"/>
                  </a:lnTo>
                  <a:cubicBezTo>
                    <a:pt x="4531076" y="0"/>
                    <a:pt x="4536892" y="2409"/>
                    <a:pt x="4541180" y="6697"/>
                  </a:cubicBezTo>
                  <a:cubicBezTo>
                    <a:pt x="4545468" y="10985"/>
                    <a:pt x="4547877" y="16801"/>
                    <a:pt x="4547877" y="22866"/>
                  </a:cubicBezTo>
                  <a:lnTo>
                    <a:pt x="4547877" y="2294932"/>
                  </a:lnTo>
                  <a:cubicBezTo>
                    <a:pt x="4547877" y="2300997"/>
                    <a:pt x="4545468" y="2306813"/>
                    <a:pt x="4541180" y="2311101"/>
                  </a:cubicBezTo>
                  <a:cubicBezTo>
                    <a:pt x="4536892" y="2315389"/>
                    <a:pt x="4531076" y="2317798"/>
                    <a:pt x="4525012" y="2317798"/>
                  </a:cubicBezTo>
                  <a:lnTo>
                    <a:pt x="22866" y="2317798"/>
                  </a:lnTo>
                  <a:cubicBezTo>
                    <a:pt x="16801" y="2317798"/>
                    <a:pt x="10985" y="2315389"/>
                    <a:pt x="6697" y="2311101"/>
                  </a:cubicBezTo>
                  <a:cubicBezTo>
                    <a:pt x="2409" y="2306813"/>
                    <a:pt x="0" y="2300997"/>
                    <a:pt x="0" y="2294932"/>
                  </a:cubicBezTo>
                  <a:lnTo>
                    <a:pt x="0" y="22866"/>
                  </a:lnTo>
                  <a:cubicBezTo>
                    <a:pt x="0" y="16801"/>
                    <a:pt x="2409" y="10985"/>
                    <a:pt x="6697" y="6697"/>
                  </a:cubicBezTo>
                  <a:cubicBezTo>
                    <a:pt x="10985" y="2409"/>
                    <a:pt x="16801" y="0"/>
                    <a:pt x="2286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52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1028700" y="1793709"/>
            <a:ext cx="9108752" cy="75832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942"/>
              </a:lnSpc>
            </a:pPr>
            <a:r>
              <a:rPr lang="en-US" sz="2857">
                <a:solidFill>
                  <a:srgbClr val="313E50"/>
                </a:solidFill>
                <a:latin typeface="Now Bold"/>
              </a:rPr>
              <a:t>Creación de Cuenta  - www.demnre.cl</a:t>
            </a:r>
          </a:p>
          <a:p>
            <a:pPr>
              <a:lnSpc>
                <a:spcPts val="3942"/>
              </a:lnSpc>
            </a:pPr>
          </a:p>
          <a:p>
            <a:pPr>
              <a:lnSpc>
                <a:spcPts val="3390"/>
              </a:lnSpc>
            </a:pPr>
            <a:r>
              <a:rPr lang="en-US" sz="2457">
                <a:solidFill>
                  <a:srgbClr val="313E50"/>
                </a:solidFill>
                <a:latin typeface="Now"/>
              </a:rPr>
              <a:t>1.- Acceder a la pantalla de inicio del Portal de Inscripción</a:t>
            </a:r>
          </a:p>
          <a:p>
            <a:pPr>
              <a:lnSpc>
                <a:spcPts val="3390"/>
              </a:lnSpc>
            </a:pPr>
            <a:r>
              <a:rPr lang="en-US" sz="2457">
                <a:solidFill>
                  <a:srgbClr val="313E50"/>
                </a:solidFill>
                <a:latin typeface="Now"/>
              </a:rPr>
              <a:t>2.- Crear Cuenta + Ingresar Rut </a:t>
            </a:r>
          </a:p>
          <a:p>
            <a:pPr>
              <a:lnSpc>
                <a:spcPts val="3390"/>
              </a:lnSpc>
            </a:pPr>
            <a:r>
              <a:rPr lang="en-US" sz="2457">
                <a:solidFill>
                  <a:srgbClr val="313E50"/>
                </a:solidFill>
                <a:latin typeface="Now"/>
              </a:rPr>
              <a:t>3.- Ingresar correo electrónico que se utilice habitualmente </a:t>
            </a:r>
          </a:p>
          <a:p>
            <a:pPr>
              <a:lnSpc>
                <a:spcPts val="3390"/>
              </a:lnSpc>
            </a:pPr>
            <a:r>
              <a:rPr lang="en-US" sz="2457">
                <a:solidFill>
                  <a:srgbClr val="313E50"/>
                </a:solidFill>
                <a:latin typeface="Now"/>
              </a:rPr>
              <a:t>4.- Ingresar contraseña y número de serie de la CI. </a:t>
            </a:r>
          </a:p>
          <a:p>
            <a:pPr>
              <a:lnSpc>
                <a:spcPts val="3942"/>
              </a:lnSpc>
            </a:pPr>
          </a:p>
          <a:p>
            <a:pPr>
              <a:lnSpc>
                <a:spcPts val="3942"/>
              </a:lnSpc>
            </a:pPr>
          </a:p>
          <a:p>
            <a:pPr>
              <a:lnSpc>
                <a:spcPts val="3942"/>
              </a:lnSpc>
            </a:pPr>
          </a:p>
          <a:p>
            <a:pPr>
              <a:lnSpc>
                <a:spcPts val="3942"/>
              </a:lnSpc>
            </a:pPr>
          </a:p>
          <a:p>
            <a:pPr>
              <a:lnSpc>
                <a:spcPts val="3942"/>
              </a:lnSpc>
            </a:pPr>
          </a:p>
          <a:p>
            <a:pPr>
              <a:lnSpc>
                <a:spcPts val="3942"/>
              </a:lnSpc>
            </a:pPr>
          </a:p>
          <a:p>
            <a:pPr>
              <a:lnSpc>
                <a:spcPts val="3942"/>
              </a:lnSpc>
            </a:pPr>
          </a:p>
          <a:p>
            <a:pPr>
              <a:lnSpc>
                <a:spcPts val="3942"/>
              </a:lnSpc>
            </a:pPr>
          </a:p>
          <a:p>
            <a:pPr>
              <a:lnSpc>
                <a:spcPts val="3942"/>
              </a:lnSpc>
            </a:pP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859265" y="5143500"/>
            <a:ext cx="3251709" cy="3208497"/>
          </a:xfrm>
          <a:custGeom>
            <a:avLst/>
            <a:gdLst/>
            <a:ahLst/>
            <a:cxnLst/>
            <a:rect r="r" b="b" t="t" l="l"/>
            <a:pathLst>
              <a:path h="3208497" w="3251709">
                <a:moveTo>
                  <a:pt x="0" y="0"/>
                </a:moveTo>
                <a:lnTo>
                  <a:pt x="3251709" y="0"/>
                </a:lnTo>
                <a:lnTo>
                  <a:pt x="3251709" y="3208497"/>
                </a:lnTo>
                <a:lnTo>
                  <a:pt x="0" y="320849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4938273" y="5699115"/>
            <a:ext cx="4571725" cy="1928934"/>
          </a:xfrm>
          <a:custGeom>
            <a:avLst/>
            <a:gdLst/>
            <a:ahLst/>
            <a:cxnLst/>
            <a:rect r="r" b="b" t="t" l="l"/>
            <a:pathLst>
              <a:path h="1928934" w="4571725">
                <a:moveTo>
                  <a:pt x="0" y="0"/>
                </a:moveTo>
                <a:lnTo>
                  <a:pt x="4571725" y="0"/>
                </a:lnTo>
                <a:lnTo>
                  <a:pt x="4571725" y="1928933"/>
                </a:lnTo>
                <a:lnTo>
                  <a:pt x="0" y="192893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0017312" y="5215860"/>
            <a:ext cx="3206853" cy="3136137"/>
          </a:xfrm>
          <a:custGeom>
            <a:avLst/>
            <a:gdLst/>
            <a:ahLst/>
            <a:cxnLst/>
            <a:rect r="r" b="b" t="t" l="l"/>
            <a:pathLst>
              <a:path h="3136137" w="3206853">
                <a:moveTo>
                  <a:pt x="0" y="0"/>
                </a:moveTo>
                <a:lnTo>
                  <a:pt x="3206854" y="0"/>
                </a:lnTo>
                <a:lnTo>
                  <a:pt x="3206854" y="3136137"/>
                </a:lnTo>
                <a:lnTo>
                  <a:pt x="0" y="313613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-5845" r="0" b="-5845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3499170" y="5699115"/>
            <a:ext cx="3760130" cy="1625305"/>
          </a:xfrm>
          <a:custGeom>
            <a:avLst/>
            <a:gdLst/>
            <a:ahLst/>
            <a:cxnLst/>
            <a:rect r="r" b="b" t="t" l="l"/>
            <a:pathLst>
              <a:path h="1625305" w="3760130">
                <a:moveTo>
                  <a:pt x="0" y="0"/>
                </a:moveTo>
                <a:lnTo>
                  <a:pt x="3760130" y="0"/>
                </a:lnTo>
                <a:lnTo>
                  <a:pt x="3760130" y="1625304"/>
                </a:lnTo>
                <a:lnTo>
                  <a:pt x="0" y="162530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4938273" y="579438"/>
            <a:ext cx="8285893" cy="727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290"/>
              </a:lnSpc>
            </a:pPr>
            <a:r>
              <a:rPr lang="en-US" sz="3700" spc="218">
                <a:solidFill>
                  <a:srgbClr val="0061AE"/>
                </a:solidFill>
                <a:latin typeface="Fredoka One Bold"/>
              </a:rPr>
              <a:t>PROCESO DE INSCRIPCIÓN 2024 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BAFA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707463" y="-260833"/>
            <a:ext cx="3343323" cy="3300772"/>
          </a:xfrm>
          <a:custGeom>
            <a:avLst/>
            <a:gdLst/>
            <a:ahLst/>
            <a:cxnLst/>
            <a:rect r="r" b="b" t="t" l="l"/>
            <a:pathLst>
              <a:path h="3300772" w="3343323">
                <a:moveTo>
                  <a:pt x="0" y="0"/>
                </a:moveTo>
                <a:lnTo>
                  <a:pt x="3343323" y="0"/>
                </a:lnTo>
                <a:lnTo>
                  <a:pt x="3343323" y="3300772"/>
                </a:lnTo>
                <a:lnTo>
                  <a:pt x="0" y="33007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4555472" y="556296"/>
            <a:ext cx="13283547" cy="9513278"/>
            <a:chOff x="0" y="0"/>
            <a:chExt cx="3498547" cy="2505555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498547" cy="2505555"/>
            </a:xfrm>
            <a:custGeom>
              <a:avLst/>
              <a:gdLst/>
              <a:ahLst/>
              <a:cxnLst/>
              <a:rect r="r" b="b" t="t" l="l"/>
              <a:pathLst>
                <a:path h="2505555" w="3498547">
                  <a:moveTo>
                    <a:pt x="29724" y="0"/>
                  </a:moveTo>
                  <a:lnTo>
                    <a:pt x="3468824" y="0"/>
                  </a:lnTo>
                  <a:cubicBezTo>
                    <a:pt x="3485240" y="0"/>
                    <a:pt x="3498547" y="13308"/>
                    <a:pt x="3498547" y="29724"/>
                  </a:cubicBezTo>
                  <a:lnTo>
                    <a:pt x="3498547" y="2475831"/>
                  </a:lnTo>
                  <a:cubicBezTo>
                    <a:pt x="3498547" y="2492247"/>
                    <a:pt x="3485240" y="2505555"/>
                    <a:pt x="3468824" y="2505555"/>
                  </a:cubicBezTo>
                  <a:lnTo>
                    <a:pt x="29724" y="2505555"/>
                  </a:lnTo>
                  <a:cubicBezTo>
                    <a:pt x="13308" y="2505555"/>
                    <a:pt x="0" y="2492247"/>
                    <a:pt x="0" y="2475831"/>
                  </a:cubicBezTo>
                  <a:lnTo>
                    <a:pt x="0" y="29724"/>
                  </a:lnTo>
                  <a:cubicBezTo>
                    <a:pt x="0" y="13308"/>
                    <a:pt x="13308" y="0"/>
                    <a:pt x="29724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52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1985584">
            <a:off x="-2453219" y="6182284"/>
            <a:ext cx="6133171" cy="4114800"/>
          </a:xfrm>
          <a:custGeom>
            <a:avLst/>
            <a:gdLst/>
            <a:ahLst/>
            <a:cxnLst/>
            <a:rect r="r" b="b" t="t" l="l"/>
            <a:pathLst>
              <a:path h="4114800" w="6133171">
                <a:moveTo>
                  <a:pt x="0" y="0"/>
                </a:moveTo>
                <a:lnTo>
                  <a:pt x="6133171" y="0"/>
                </a:lnTo>
                <a:lnTo>
                  <a:pt x="613317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334038" y="1995809"/>
            <a:ext cx="3971808" cy="4325732"/>
          </a:xfrm>
          <a:custGeom>
            <a:avLst/>
            <a:gdLst/>
            <a:ahLst/>
            <a:cxnLst/>
            <a:rect r="r" b="b" t="t" l="l"/>
            <a:pathLst>
              <a:path h="4325732" w="3971808">
                <a:moveTo>
                  <a:pt x="0" y="0"/>
                </a:moveTo>
                <a:lnTo>
                  <a:pt x="3971808" y="0"/>
                </a:lnTo>
                <a:lnTo>
                  <a:pt x="3971808" y="4325732"/>
                </a:lnTo>
                <a:lnTo>
                  <a:pt x="0" y="432573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4881875" y="1268412"/>
            <a:ext cx="12630742" cy="95404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390"/>
              </a:lnSpc>
            </a:pPr>
          </a:p>
          <a:p>
            <a:pPr>
              <a:lnSpc>
                <a:spcPts val="3390"/>
              </a:lnSpc>
            </a:pPr>
            <a:r>
              <a:rPr lang="en-US" sz="2457">
                <a:solidFill>
                  <a:srgbClr val="313E50"/>
                </a:solidFill>
                <a:latin typeface="Now Bold"/>
              </a:rPr>
              <a:t>ANTES </a:t>
            </a:r>
            <a:r>
              <a:rPr lang="en-US" sz="2457">
                <a:solidFill>
                  <a:srgbClr val="313E50"/>
                </a:solidFill>
                <a:latin typeface="Now"/>
              </a:rPr>
              <a:t>de iniciar el proceso de inscripción deben solicitar los ajustes o apoyos requeridos, en el Portal de inscripción, adjuntando en la plataforma los documentos complementarios a la solicitud:  </a:t>
            </a:r>
          </a:p>
          <a:p>
            <a:pPr>
              <a:lnSpc>
                <a:spcPts val="3390"/>
              </a:lnSpc>
            </a:pPr>
          </a:p>
          <a:p>
            <a:pPr marL="530500" indent="-265250" lvl="1">
              <a:lnSpc>
                <a:spcPts val="3390"/>
              </a:lnSpc>
              <a:buFont typeface="Arial"/>
              <a:buChar char="•"/>
            </a:pPr>
            <a:r>
              <a:rPr lang="en-US" sz="2457">
                <a:solidFill>
                  <a:srgbClr val="313E50"/>
                </a:solidFill>
                <a:latin typeface="Now Bold"/>
              </a:rPr>
              <a:t>Documentos obligatorios:</a:t>
            </a:r>
            <a:r>
              <a:rPr lang="en-US" sz="2457">
                <a:solidFill>
                  <a:srgbClr val="313E50"/>
                </a:solidFill>
                <a:latin typeface="Now"/>
              </a:rPr>
              <a:t> </a:t>
            </a:r>
          </a:p>
          <a:p>
            <a:pPr>
              <a:lnSpc>
                <a:spcPts val="3390"/>
              </a:lnSpc>
            </a:pPr>
            <a:r>
              <a:rPr lang="en-US" sz="2457">
                <a:solidFill>
                  <a:srgbClr val="313E50"/>
                </a:solidFill>
                <a:latin typeface="Now"/>
              </a:rPr>
              <a:t>Certificado médico emitido por profesional competente al diagnóstico del postulante, el que debe determinar la condición de salud asociada a la discapacidad y/o necesidad educativa especial que presenta y su grado. </a:t>
            </a:r>
          </a:p>
          <a:p>
            <a:pPr marL="530500" indent="-265250" lvl="1">
              <a:lnSpc>
                <a:spcPts val="3390"/>
              </a:lnSpc>
              <a:buFont typeface="Arial"/>
              <a:buChar char="•"/>
            </a:pPr>
            <a:r>
              <a:rPr lang="en-US" sz="2457">
                <a:solidFill>
                  <a:srgbClr val="313E50"/>
                </a:solidFill>
                <a:latin typeface="Now"/>
              </a:rPr>
              <a:t>Nombre, Rut, fecha de emisión, rut, timbre y firma profesional.  </a:t>
            </a:r>
          </a:p>
          <a:p>
            <a:pPr marL="530500" indent="-265250" lvl="1">
              <a:lnSpc>
                <a:spcPts val="3390"/>
              </a:lnSpc>
              <a:buFont typeface="Arial"/>
              <a:buChar char="•"/>
            </a:pPr>
            <a:r>
              <a:rPr lang="en-US" sz="2457">
                <a:solidFill>
                  <a:srgbClr val="313E50"/>
                </a:solidFill>
                <a:latin typeface="Now"/>
              </a:rPr>
              <a:t>Escaneado o certificado digital.  </a:t>
            </a:r>
          </a:p>
          <a:p>
            <a:pPr>
              <a:lnSpc>
                <a:spcPts val="3390"/>
              </a:lnSpc>
            </a:pPr>
          </a:p>
          <a:p>
            <a:pPr>
              <a:lnSpc>
                <a:spcPts val="3390"/>
              </a:lnSpc>
            </a:pPr>
            <a:r>
              <a:rPr lang="en-US" sz="2457">
                <a:solidFill>
                  <a:srgbClr val="313E50"/>
                </a:solidFill>
                <a:latin typeface="Now"/>
              </a:rPr>
              <a:t>Informe de Evaluación y Síntesis del Programa de Integración Escolar (FUDEI).</a:t>
            </a:r>
          </a:p>
          <a:p>
            <a:pPr>
              <a:lnSpc>
                <a:spcPts val="3390"/>
              </a:lnSpc>
            </a:pPr>
          </a:p>
          <a:p>
            <a:pPr marL="530500" indent="-265250" lvl="1">
              <a:lnSpc>
                <a:spcPts val="3390"/>
              </a:lnSpc>
              <a:buFont typeface="Arial"/>
              <a:buChar char="•"/>
            </a:pPr>
            <a:r>
              <a:rPr lang="en-US" sz="2457">
                <a:solidFill>
                  <a:srgbClr val="313E50"/>
                </a:solidFill>
                <a:latin typeface="Now Bold"/>
              </a:rPr>
              <a:t>Para complementar su solicitud, los postulantes pueden adjuntar el siguiente documento:</a:t>
            </a:r>
          </a:p>
          <a:p>
            <a:pPr>
              <a:lnSpc>
                <a:spcPts val="3390"/>
              </a:lnSpc>
            </a:pPr>
            <a:r>
              <a:rPr lang="en-US" sz="2457">
                <a:solidFill>
                  <a:srgbClr val="313E50"/>
                </a:solidFill>
                <a:latin typeface="Now"/>
              </a:rPr>
              <a:t>Un informe del establecimiento educacional, o institución de educación superior, donde se cursó estudios previamente a la rendición de la prueba, que contemple sus características, necesidades educativas y los ajustes, adecuaciones o apoyos definidos.</a:t>
            </a:r>
          </a:p>
          <a:p>
            <a:pPr>
              <a:lnSpc>
                <a:spcPts val="3942"/>
              </a:lnSpc>
            </a:pPr>
          </a:p>
          <a:p>
            <a:pPr>
              <a:lnSpc>
                <a:spcPts val="3942"/>
              </a:lnSpc>
            </a:pPr>
            <a:r>
              <a:rPr lang="en-US" sz="2857">
                <a:solidFill>
                  <a:srgbClr val="313E50"/>
                </a:solidFill>
                <a:latin typeface="Now"/>
              </a:rPr>
              <a:t> 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7054299" y="579438"/>
            <a:ext cx="8285893" cy="727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290"/>
              </a:lnSpc>
            </a:pPr>
            <a:r>
              <a:rPr lang="en-US" sz="3700" spc="218">
                <a:solidFill>
                  <a:srgbClr val="0061AE"/>
                </a:solidFill>
                <a:latin typeface="Fredoka One Bold"/>
              </a:rPr>
              <a:t>PROCESO DE INSCRIPCIÓN 2024 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BAFA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707463" y="-260833"/>
            <a:ext cx="3343323" cy="3300772"/>
          </a:xfrm>
          <a:custGeom>
            <a:avLst/>
            <a:gdLst/>
            <a:ahLst/>
            <a:cxnLst/>
            <a:rect r="r" b="b" t="t" l="l"/>
            <a:pathLst>
              <a:path h="3300772" w="3343323">
                <a:moveTo>
                  <a:pt x="0" y="0"/>
                </a:moveTo>
                <a:lnTo>
                  <a:pt x="3343323" y="0"/>
                </a:lnTo>
                <a:lnTo>
                  <a:pt x="3343323" y="3300772"/>
                </a:lnTo>
                <a:lnTo>
                  <a:pt x="0" y="33007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744376" y="325941"/>
            <a:ext cx="16514924" cy="8932359"/>
            <a:chOff x="0" y="0"/>
            <a:chExt cx="4349610" cy="2352555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349610" cy="2352555"/>
            </a:xfrm>
            <a:custGeom>
              <a:avLst/>
              <a:gdLst/>
              <a:ahLst/>
              <a:cxnLst/>
              <a:rect r="r" b="b" t="t" l="l"/>
              <a:pathLst>
                <a:path h="2352555" w="4349610">
                  <a:moveTo>
                    <a:pt x="23908" y="0"/>
                  </a:moveTo>
                  <a:lnTo>
                    <a:pt x="4325702" y="0"/>
                  </a:lnTo>
                  <a:cubicBezTo>
                    <a:pt x="4338906" y="0"/>
                    <a:pt x="4349610" y="10704"/>
                    <a:pt x="4349610" y="23908"/>
                  </a:cubicBezTo>
                  <a:lnTo>
                    <a:pt x="4349610" y="2328647"/>
                  </a:lnTo>
                  <a:cubicBezTo>
                    <a:pt x="4349610" y="2341851"/>
                    <a:pt x="4338906" y="2352555"/>
                    <a:pt x="4325702" y="2352555"/>
                  </a:cubicBezTo>
                  <a:lnTo>
                    <a:pt x="23908" y="2352555"/>
                  </a:lnTo>
                  <a:cubicBezTo>
                    <a:pt x="10704" y="2352555"/>
                    <a:pt x="0" y="2341851"/>
                    <a:pt x="0" y="2328647"/>
                  </a:cubicBezTo>
                  <a:lnTo>
                    <a:pt x="0" y="23908"/>
                  </a:lnTo>
                  <a:cubicBezTo>
                    <a:pt x="0" y="10704"/>
                    <a:pt x="10704" y="0"/>
                    <a:pt x="23908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52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1651275" y="1805353"/>
            <a:ext cx="14881876" cy="44400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942"/>
              </a:lnSpc>
            </a:pPr>
            <a:r>
              <a:rPr lang="en-US" sz="2857">
                <a:solidFill>
                  <a:srgbClr val="313E50"/>
                </a:solidFill>
                <a:latin typeface="Now"/>
              </a:rPr>
              <a:t>La definición de los ajustes, adecuaciones o apoyos será resuelta por el DEMRE mediante un Equipo Técnico Interdisciplinario  y la solicitud quedará sujeto a la disponibilidad de los recursos económicos, humanos y técnicos del DEMRE.</a:t>
            </a:r>
          </a:p>
          <a:p>
            <a:pPr>
              <a:lnSpc>
                <a:spcPts val="3942"/>
              </a:lnSpc>
            </a:pPr>
            <a:r>
              <a:rPr lang="en-US" sz="2857">
                <a:solidFill>
                  <a:srgbClr val="313E50"/>
                </a:solidFill>
                <a:latin typeface="Now"/>
              </a:rPr>
              <a:t> </a:t>
            </a:r>
          </a:p>
          <a:p>
            <a:pPr>
              <a:lnSpc>
                <a:spcPts val="3942"/>
              </a:lnSpc>
            </a:pPr>
          </a:p>
          <a:p>
            <a:pPr>
              <a:lnSpc>
                <a:spcPts val="3942"/>
              </a:lnSpc>
            </a:pPr>
          </a:p>
          <a:p>
            <a:pPr>
              <a:lnSpc>
                <a:spcPts val="3942"/>
              </a:lnSpc>
            </a:pPr>
          </a:p>
          <a:p>
            <a:pPr>
              <a:lnSpc>
                <a:spcPts val="3942"/>
              </a:lnSpc>
            </a:pPr>
          </a:p>
          <a:p>
            <a:pPr>
              <a:lnSpc>
                <a:spcPts val="3942"/>
              </a:lnSpc>
            </a:pP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1343454" y="3766409"/>
            <a:ext cx="8096620" cy="2134563"/>
          </a:xfrm>
          <a:custGeom>
            <a:avLst/>
            <a:gdLst/>
            <a:ahLst/>
            <a:cxnLst/>
            <a:rect r="r" b="b" t="t" l="l"/>
            <a:pathLst>
              <a:path h="2134563" w="8096620">
                <a:moveTo>
                  <a:pt x="0" y="0"/>
                </a:moveTo>
                <a:lnTo>
                  <a:pt x="8096620" y="0"/>
                </a:lnTo>
                <a:lnTo>
                  <a:pt x="8096620" y="2134564"/>
                </a:lnTo>
                <a:lnTo>
                  <a:pt x="0" y="21345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6964228" y="6245364"/>
            <a:ext cx="3004065" cy="1035243"/>
          </a:xfrm>
          <a:custGeom>
            <a:avLst/>
            <a:gdLst/>
            <a:ahLst/>
            <a:cxnLst/>
            <a:rect r="r" b="b" t="t" l="l"/>
            <a:pathLst>
              <a:path h="1035243" w="3004065">
                <a:moveTo>
                  <a:pt x="0" y="0"/>
                </a:moveTo>
                <a:lnTo>
                  <a:pt x="3004065" y="0"/>
                </a:lnTo>
                <a:lnTo>
                  <a:pt x="3004065" y="1035243"/>
                </a:lnTo>
                <a:lnTo>
                  <a:pt x="0" y="103524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5001054" y="579438"/>
            <a:ext cx="8285893" cy="727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290"/>
              </a:lnSpc>
            </a:pPr>
            <a:r>
              <a:rPr lang="en-US" sz="3700" spc="218">
                <a:solidFill>
                  <a:srgbClr val="0061AE"/>
                </a:solidFill>
                <a:latin typeface="Fredoka One Bold"/>
              </a:rPr>
              <a:t>PROCESO DE INSCRIPCIÓN 2024 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805068" y="4221499"/>
            <a:ext cx="6882932" cy="10174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27"/>
              </a:lnSpc>
            </a:pPr>
            <a:r>
              <a:rPr lang="en-US" sz="2427" spc="143">
                <a:solidFill>
                  <a:srgbClr val="0061AE"/>
                </a:solidFill>
                <a:latin typeface="Fredoka One Bold"/>
              </a:rPr>
              <a:t>EN CASO DE NO CUMPLIR CON LOS REQUISITOS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0686904" y="3756871"/>
            <a:ext cx="5643507" cy="48827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526472" indent="-263236" lvl="1">
              <a:lnSpc>
                <a:spcPts val="3365"/>
              </a:lnSpc>
              <a:buFont typeface="Arial"/>
              <a:buChar char="•"/>
            </a:pPr>
            <a:r>
              <a:rPr lang="en-US" sz="2438">
                <a:solidFill>
                  <a:srgbClr val="32659A"/>
                </a:solidFill>
                <a:latin typeface="Now"/>
              </a:rPr>
              <a:t>Serán informados de esta situación el día 31 de agosto de 2023, a través del correo electrónico que se encuentre registrado en el Portal de Inscripción.</a:t>
            </a:r>
          </a:p>
          <a:p>
            <a:pPr marL="526472" indent="-263236" lvl="1">
              <a:lnSpc>
                <a:spcPts val="3365"/>
              </a:lnSpc>
              <a:buFont typeface="Arial"/>
              <a:buChar char="•"/>
            </a:pPr>
            <a:r>
              <a:rPr lang="en-US" sz="2438">
                <a:solidFill>
                  <a:srgbClr val="32659A"/>
                </a:solidFill>
                <a:latin typeface="Now"/>
              </a:rPr>
              <a:t>5 días hábiles para enviar la documentación correspondiente, es decir, hasta el 7 de septiembre de 2023.</a:t>
            </a:r>
          </a:p>
          <a:p>
            <a:pPr>
              <a:lnSpc>
                <a:spcPts val="2813"/>
              </a:lnSpc>
            </a:pPr>
          </a:p>
          <a:p>
            <a:pPr>
              <a:lnSpc>
                <a:spcPts val="2813"/>
              </a:lnSpc>
            </a:pP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BAFA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707463" y="-260833"/>
            <a:ext cx="3343323" cy="3300772"/>
          </a:xfrm>
          <a:custGeom>
            <a:avLst/>
            <a:gdLst/>
            <a:ahLst/>
            <a:cxnLst/>
            <a:rect r="r" b="b" t="t" l="l"/>
            <a:pathLst>
              <a:path h="3300772" w="3343323">
                <a:moveTo>
                  <a:pt x="0" y="0"/>
                </a:moveTo>
                <a:lnTo>
                  <a:pt x="3343323" y="0"/>
                </a:lnTo>
                <a:lnTo>
                  <a:pt x="3343323" y="3300772"/>
                </a:lnTo>
                <a:lnTo>
                  <a:pt x="0" y="33007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744376" y="325941"/>
            <a:ext cx="11262443" cy="5567866"/>
            <a:chOff x="0" y="0"/>
            <a:chExt cx="2966240" cy="1466434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966240" cy="1466434"/>
            </a:xfrm>
            <a:custGeom>
              <a:avLst/>
              <a:gdLst/>
              <a:ahLst/>
              <a:cxnLst/>
              <a:rect r="r" b="b" t="t" l="l"/>
              <a:pathLst>
                <a:path h="1466434" w="2966240">
                  <a:moveTo>
                    <a:pt x="35058" y="0"/>
                  </a:moveTo>
                  <a:lnTo>
                    <a:pt x="2931182" y="0"/>
                  </a:lnTo>
                  <a:cubicBezTo>
                    <a:pt x="2940480" y="0"/>
                    <a:pt x="2949397" y="3694"/>
                    <a:pt x="2955972" y="10268"/>
                  </a:cubicBezTo>
                  <a:cubicBezTo>
                    <a:pt x="2962546" y="16843"/>
                    <a:pt x="2966240" y="25760"/>
                    <a:pt x="2966240" y="35058"/>
                  </a:cubicBezTo>
                  <a:lnTo>
                    <a:pt x="2966240" y="1431376"/>
                  </a:lnTo>
                  <a:cubicBezTo>
                    <a:pt x="2966240" y="1440674"/>
                    <a:pt x="2962546" y="1449591"/>
                    <a:pt x="2955972" y="1456166"/>
                  </a:cubicBezTo>
                  <a:cubicBezTo>
                    <a:pt x="2949397" y="1462740"/>
                    <a:pt x="2940480" y="1466434"/>
                    <a:pt x="2931182" y="1466434"/>
                  </a:cubicBezTo>
                  <a:lnTo>
                    <a:pt x="35058" y="1466434"/>
                  </a:lnTo>
                  <a:cubicBezTo>
                    <a:pt x="25760" y="1466434"/>
                    <a:pt x="16843" y="1462740"/>
                    <a:pt x="10268" y="1456166"/>
                  </a:cubicBezTo>
                  <a:cubicBezTo>
                    <a:pt x="3694" y="1449591"/>
                    <a:pt x="0" y="1440674"/>
                    <a:pt x="0" y="1431376"/>
                  </a:cubicBezTo>
                  <a:lnTo>
                    <a:pt x="0" y="35058"/>
                  </a:lnTo>
                  <a:cubicBezTo>
                    <a:pt x="0" y="25760"/>
                    <a:pt x="3694" y="16843"/>
                    <a:pt x="10268" y="10268"/>
                  </a:cubicBezTo>
                  <a:cubicBezTo>
                    <a:pt x="16843" y="3694"/>
                    <a:pt x="25760" y="0"/>
                    <a:pt x="35058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52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1985584">
            <a:off x="-785189" y="6286311"/>
            <a:ext cx="6133171" cy="4114800"/>
          </a:xfrm>
          <a:custGeom>
            <a:avLst/>
            <a:gdLst/>
            <a:ahLst/>
            <a:cxnLst/>
            <a:rect r="r" b="b" t="t" l="l"/>
            <a:pathLst>
              <a:path h="4114800" w="6133171">
                <a:moveTo>
                  <a:pt x="0" y="0"/>
                </a:moveTo>
                <a:lnTo>
                  <a:pt x="6133171" y="0"/>
                </a:lnTo>
                <a:lnTo>
                  <a:pt x="613317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2397735" y="-617544"/>
            <a:ext cx="9823034" cy="59259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942"/>
              </a:lnSpc>
            </a:pPr>
          </a:p>
          <a:p>
            <a:pPr>
              <a:lnSpc>
                <a:spcPts val="3942"/>
              </a:lnSpc>
            </a:pPr>
          </a:p>
          <a:p>
            <a:pPr>
              <a:lnSpc>
                <a:spcPts val="3942"/>
              </a:lnSpc>
            </a:pPr>
          </a:p>
          <a:p>
            <a:pPr>
              <a:lnSpc>
                <a:spcPts val="3942"/>
              </a:lnSpc>
            </a:pPr>
          </a:p>
          <a:p>
            <a:pPr>
              <a:lnSpc>
                <a:spcPts val="3942"/>
              </a:lnSpc>
            </a:pPr>
          </a:p>
          <a:p>
            <a:pPr>
              <a:lnSpc>
                <a:spcPts val="3942"/>
              </a:lnSpc>
            </a:pPr>
            <a:r>
              <a:rPr lang="en-US" sz="2857">
                <a:solidFill>
                  <a:srgbClr val="313E50"/>
                </a:solidFill>
                <a:latin typeface="Now"/>
              </a:rPr>
              <a:t>1.-  Antecedentes geográficos y de contacto </a:t>
            </a:r>
          </a:p>
          <a:p>
            <a:pPr>
              <a:lnSpc>
                <a:spcPts val="3942"/>
              </a:lnSpc>
            </a:pPr>
            <a:r>
              <a:rPr lang="en-US" sz="2857">
                <a:solidFill>
                  <a:srgbClr val="313E50"/>
                </a:solidFill>
                <a:latin typeface="Now"/>
              </a:rPr>
              <a:t>2.- Antecedentes académicos  </a:t>
            </a:r>
          </a:p>
          <a:p>
            <a:pPr>
              <a:lnSpc>
                <a:spcPts val="3942"/>
              </a:lnSpc>
            </a:pPr>
            <a:r>
              <a:rPr lang="en-US" sz="2857">
                <a:solidFill>
                  <a:srgbClr val="313E50"/>
                </a:solidFill>
                <a:latin typeface="Now"/>
              </a:rPr>
              <a:t>3.- Antecedentes personales y familiares </a:t>
            </a:r>
          </a:p>
          <a:p>
            <a:pPr>
              <a:lnSpc>
                <a:spcPts val="3942"/>
              </a:lnSpc>
            </a:pPr>
            <a:r>
              <a:rPr lang="en-US" sz="2857">
                <a:solidFill>
                  <a:srgbClr val="313E50"/>
                </a:solidFill>
                <a:latin typeface="Now"/>
              </a:rPr>
              <a:t>4.- Cuestionario de experiencia académica </a:t>
            </a:r>
          </a:p>
          <a:p>
            <a:pPr>
              <a:lnSpc>
                <a:spcPts val="3942"/>
              </a:lnSpc>
            </a:pPr>
            <a:r>
              <a:rPr lang="en-US" sz="2857">
                <a:solidFill>
                  <a:srgbClr val="313E50"/>
                </a:solidFill>
                <a:latin typeface="Now"/>
              </a:rPr>
              <a:t>5.- Consentimiento </a:t>
            </a:r>
          </a:p>
          <a:p>
            <a:pPr>
              <a:lnSpc>
                <a:spcPts val="3942"/>
              </a:lnSpc>
            </a:pPr>
            <a:r>
              <a:rPr lang="en-US" sz="2857">
                <a:solidFill>
                  <a:srgbClr val="313E50"/>
                </a:solidFill>
                <a:latin typeface="Now"/>
              </a:rPr>
              <a:t>6.- Antedecentes de rendición </a:t>
            </a:r>
          </a:p>
          <a:p>
            <a:pPr>
              <a:lnSpc>
                <a:spcPts val="3942"/>
              </a:lnSpc>
            </a:pPr>
            <a:r>
              <a:rPr lang="en-US" sz="2857">
                <a:solidFill>
                  <a:srgbClr val="313E50"/>
                </a:solidFill>
                <a:latin typeface="Now"/>
              </a:rPr>
              <a:t>7.- Incripción pruebas  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2397735" y="662478"/>
            <a:ext cx="8285893" cy="727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290"/>
              </a:lnSpc>
            </a:pPr>
            <a:r>
              <a:rPr lang="en-US" sz="3700" spc="218">
                <a:solidFill>
                  <a:srgbClr val="0061AE"/>
                </a:solidFill>
                <a:latin typeface="Fredoka One Bold"/>
              </a:rPr>
              <a:t>PROCESO DE INSCRIPCIÓN 2024 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BAFA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-468615"/>
            <a:ext cx="18288000" cy="1999421"/>
            <a:chOff x="0" y="0"/>
            <a:chExt cx="4816593" cy="52659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816592" cy="526596"/>
            </a:xfrm>
            <a:custGeom>
              <a:avLst/>
              <a:gdLst/>
              <a:ahLst/>
              <a:cxnLst/>
              <a:rect r="r" b="b" t="t" l="l"/>
              <a:pathLst>
                <a:path h="526596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526596"/>
                  </a:lnTo>
                  <a:lnTo>
                    <a:pt x="0" y="526596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377372" y="1779976"/>
            <a:ext cx="17533255" cy="8051658"/>
            <a:chOff x="0" y="0"/>
            <a:chExt cx="23377674" cy="10735543"/>
          </a:xfrm>
        </p:grpSpPr>
        <p:grpSp>
          <p:nvGrpSpPr>
            <p:cNvPr name="Group 6" id="6"/>
            <p:cNvGrpSpPr/>
            <p:nvPr/>
          </p:nvGrpSpPr>
          <p:grpSpPr>
            <a:xfrm rot="0">
              <a:off x="0" y="0"/>
              <a:ext cx="23377674" cy="10735543"/>
              <a:chOff x="0" y="0"/>
              <a:chExt cx="4758353" cy="2185140"/>
            </a:xfrm>
          </p:grpSpPr>
          <p:sp>
            <p:nvSpPr>
              <p:cNvPr name="Freeform 7" id="7"/>
              <p:cNvSpPr/>
              <p:nvPr/>
            </p:nvSpPr>
            <p:spPr>
              <a:xfrm flipH="false" flipV="false" rot="0">
                <a:off x="0" y="0"/>
                <a:ext cx="4758353" cy="2185140"/>
              </a:xfrm>
              <a:custGeom>
                <a:avLst/>
                <a:gdLst/>
                <a:ahLst/>
                <a:cxnLst/>
                <a:rect r="r" b="b" t="t" l="l"/>
                <a:pathLst>
                  <a:path h="2185140" w="4758353">
                    <a:moveTo>
                      <a:pt x="21854" y="0"/>
                    </a:moveTo>
                    <a:lnTo>
                      <a:pt x="4736498" y="0"/>
                    </a:lnTo>
                    <a:cubicBezTo>
                      <a:pt x="4742294" y="0"/>
                      <a:pt x="4747853" y="2302"/>
                      <a:pt x="4751952" y="6401"/>
                    </a:cubicBezTo>
                    <a:cubicBezTo>
                      <a:pt x="4756050" y="10499"/>
                      <a:pt x="4758353" y="16058"/>
                      <a:pt x="4758353" y="21854"/>
                    </a:cubicBezTo>
                    <a:lnTo>
                      <a:pt x="4758353" y="2163286"/>
                    </a:lnTo>
                    <a:cubicBezTo>
                      <a:pt x="4758353" y="2169082"/>
                      <a:pt x="4756050" y="2174641"/>
                      <a:pt x="4751952" y="2178739"/>
                    </a:cubicBezTo>
                    <a:cubicBezTo>
                      <a:pt x="4747853" y="2182838"/>
                      <a:pt x="4742294" y="2185140"/>
                      <a:pt x="4736498" y="2185140"/>
                    </a:cubicBezTo>
                    <a:lnTo>
                      <a:pt x="21854" y="2185140"/>
                    </a:lnTo>
                    <a:cubicBezTo>
                      <a:pt x="16058" y="2185140"/>
                      <a:pt x="10499" y="2182838"/>
                      <a:pt x="6401" y="2178739"/>
                    </a:cubicBezTo>
                    <a:cubicBezTo>
                      <a:pt x="2302" y="2174641"/>
                      <a:pt x="0" y="2169082"/>
                      <a:pt x="0" y="2163286"/>
                    </a:cubicBezTo>
                    <a:lnTo>
                      <a:pt x="0" y="21854"/>
                    </a:lnTo>
                    <a:cubicBezTo>
                      <a:pt x="0" y="16058"/>
                      <a:pt x="2302" y="10499"/>
                      <a:pt x="6401" y="6401"/>
                    </a:cubicBezTo>
                    <a:cubicBezTo>
                      <a:pt x="10499" y="2302"/>
                      <a:pt x="16058" y="0"/>
                      <a:pt x="21854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8" id="8"/>
              <p:cNvSpPr txBox="true"/>
              <p:nvPr/>
            </p:nvSpPr>
            <p:spPr>
              <a:xfrm>
                <a:off x="0" y="0"/>
                <a:ext cx="812800" cy="8128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951"/>
                  </a:lnSpc>
                </a:pPr>
              </a:p>
            </p:txBody>
          </p:sp>
        </p:grpSp>
        <p:sp>
          <p:nvSpPr>
            <p:cNvPr name="TextBox 9" id="9"/>
            <p:cNvSpPr txBox="true"/>
            <p:nvPr/>
          </p:nvSpPr>
          <p:spPr>
            <a:xfrm rot="0">
              <a:off x="2179097" y="642049"/>
              <a:ext cx="17252012" cy="73447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949"/>
                </a:lnSpc>
              </a:pPr>
              <a:r>
                <a:rPr lang="en-US" sz="2911" spc="171">
                  <a:solidFill>
                    <a:srgbClr val="0061AE"/>
                  </a:solidFill>
                  <a:latin typeface="Fredoka One Bold"/>
                </a:rPr>
                <a:t>3.- ANTECEDENTES PERSONALES Y FAMILIARES</a:t>
              </a:r>
            </a:p>
          </p:txBody>
        </p:sp>
        <p:sp>
          <p:nvSpPr>
            <p:cNvPr name="TextBox 10" id="10"/>
            <p:cNvSpPr txBox="true"/>
            <p:nvPr/>
          </p:nvSpPr>
          <p:spPr>
            <a:xfrm rot="0">
              <a:off x="2179097" y="1806588"/>
              <a:ext cx="19379304" cy="753195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614627" indent="-307313" lvl="1">
                <a:lnSpc>
                  <a:spcPts val="4554"/>
                </a:lnSpc>
                <a:buFont typeface="Arial"/>
                <a:buChar char="•"/>
              </a:pPr>
              <a:r>
                <a:rPr lang="en-US" sz="2846">
                  <a:solidFill>
                    <a:srgbClr val="313E50"/>
                  </a:solidFill>
                  <a:latin typeface="Now"/>
                </a:rPr>
                <a:t>Responder preguntas en relación a sus antecedentes personales, datos vinculados a estudios superiores, laborales, socioeconómicos, escolaridad, recursos y conectividad (que tipo de internet se utiliza, dispositivos y tiempo utilizado en la conexión). Nacionalidad, pueblos originarios, y genero. </a:t>
              </a:r>
            </a:p>
            <a:p>
              <a:pPr marL="614627" indent="-307313" lvl="1">
                <a:lnSpc>
                  <a:spcPts val="4554"/>
                </a:lnSpc>
                <a:buFont typeface="Arial"/>
                <a:buChar char="•"/>
              </a:pPr>
              <a:r>
                <a:rPr lang="en-US" sz="2846">
                  <a:solidFill>
                    <a:srgbClr val="313E50"/>
                  </a:solidFill>
                  <a:latin typeface="Now"/>
                </a:rPr>
                <a:t>Solicitar ajustes, adecuaciones y apoyos para estudiantes con NEE. </a:t>
              </a:r>
            </a:p>
            <a:p>
              <a:pPr>
                <a:lnSpc>
                  <a:spcPts val="4554"/>
                </a:lnSpc>
              </a:pPr>
              <a:r>
                <a:rPr lang="en-US" sz="2846">
                  <a:solidFill>
                    <a:srgbClr val="313E50"/>
                  </a:solidFill>
                  <a:latin typeface="Now"/>
                </a:rPr>
                <a:t>Datos confidenciales, sólo se usarán para definir las medidas de accesibilidad para la rendición de las pruebas.</a:t>
              </a:r>
            </a:p>
            <a:p>
              <a:pPr>
                <a:lnSpc>
                  <a:spcPts val="4554"/>
                </a:lnSpc>
              </a:pPr>
            </a:p>
            <a:p>
              <a:pPr>
                <a:lnSpc>
                  <a:spcPts val="4554"/>
                </a:lnSpc>
              </a:pPr>
              <a:r>
                <a:rPr lang="en-US" sz="2846">
                  <a:solidFill>
                    <a:srgbClr val="313E50"/>
                  </a:solidFill>
                  <a:latin typeface="Now"/>
                </a:rPr>
                <a:t>Entonces; </a:t>
              </a:r>
            </a:p>
            <a:p>
              <a:pPr>
                <a:lnSpc>
                  <a:spcPts val="4554"/>
                </a:lnSpc>
              </a:pPr>
            </a:p>
          </p:txBody>
        </p:sp>
      </p:grpSp>
      <p:sp>
        <p:nvSpPr>
          <p:cNvPr name="Freeform 11" id="11"/>
          <p:cNvSpPr/>
          <p:nvPr/>
        </p:nvSpPr>
        <p:spPr>
          <a:xfrm flipH="false" flipV="false" rot="-8974327">
            <a:off x="15727942" y="124741"/>
            <a:ext cx="3062716" cy="2812130"/>
          </a:xfrm>
          <a:custGeom>
            <a:avLst/>
            <a:gdLst/>
            <a:ahLst/>
            <a:cxnLst/>
            <a:rect r="r" b="b" t="t" l="l"/>
            <a:pathLst>
              <a:path h="2812130" w="3062716">
                <a:moveTo>
                  <a:pt x="0" y="0"/>
                </a:moveTo>
                <a:lnTo>
                  <a:pt x="3062716" y="0"/>
                </a:lnTo>
                <a:lnTo>
                  <a:pt x="3062716" y="2812130"/>
                </a:lnTo>
                <a:lnTo>
                  <a:pt x="0" y="28121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1028700" y="511987"/>
            <a:ext cx="12396227" cy="679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599"/>
              </a:lnSpc>
            </a:pPr>
            <a:r>
              <a:rPr lang="en-US" sz="3999">
                <a:solidFill>
                  <a:srgbClr val="0061AE"/>
                </a:solidFill>
                <a:latin typeface="Fredoka One"/>
              </a:rPr>
              <a:t>NOS DETENDREMOS EN ...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DAFmSjI5nSQ</dc:identifier>
  <dcterms:modified xsi:type="dcterms:W3CDTF">2011-08-01T06:04:30Z</dcterms:modified>
  <cp:revision>1</cp:revision>
  <dc:title>PAES final</dc:title>
</cp:coreProperties>
</file>