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9/27/2016</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‹Nº›</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8" name="Title 1"/>
          <p:cNvSpPr>
            <a:spLocks noGrp="1"/>
          </p:cNvSpPr>
          <p:nvPr>
            <p:ph type="title"/>
          </p:nvPr>
        </p:nvSpPr>
        <p:spPr>
          <a:xfrm>
            <a:off x="685801" y="609600"/>
            <a:ext cx="10131425" cy="1456267"/>
          </a:xfrm>
        </p:spPr>
        <p:txBody>
          <a:bodyPr/>
          <a:lstStyle/>
          <a:p>
            <a:r>
              <a:rPr lang="es-ES" smtClean="0"/>
              <a:t>Haga clic para modificar el estilo de título del patrón</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9/27/2016</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CL" dirty="0" smtClean="0"/>
              <a:t>	</a:t>
            </a:r>
            <a:r>
              <a:rPr lang="es-CL" sz="5400" b="1" dirty="0" smtClean="0"/>
              <a:t>LEY DE INCLUSIÓN</a:t>
            </a:r>
            <a:endParaRPr lang="es-CL" b="1" dirty="0"/>
          </a:p>
        </p:txBody>
      </p:sp>
      <p:sp>
        <p:nvSpPr>
          <p:cNvPr id="3" name="Subtítulo 2"/>
          <p:cNvSpPr>
            <a:spLocks noGrp="1"/>
          </p:cNvSpPr>
          <p:nvPr>
            <p:ph type="subTitle" idx="1"/>
          </p:nvPr>
        </p:nvSpPr>
        <p:spPr/>
        <p:txBody>
          <a:bodyPr>
            <a:normAutofit fontScale="92500" lnSpcReduction="10000"/>
          </a:bodyPr>
          <a:lstStyle/>
          <a:p>
            <a:r>
              <a:rPr lang="es-CL" sz="2400" dirty="0" smtClean="0"/>
              <a:t>ALCANCES DE LA LEY EN LOS PROCESOS SANCIONATORIOS</a:t>
            </a:r>
          </a:p>
          <a:p>
            <a:r>
              <a:rPr lang="es-CL" sz="1500" dirty="0" smtClean="0"/>
              <a:t>Paula Monsalves manso-julio Villalobos villarroel</a:t>
            </a:r>
          </a:p>
          <a:p>
            <a:r>
              <a:rPr lang="es-CL" sz="1500" dirty="0" smtClean="0"/>
              <a:t>Abogados</a:t>
            </a:r>
          </a:p>
          <a:p>
            <a:r>
              <a:rPr lang="es-CL" sz="1500" dirty="0" smtClean="0"/>
              <a:t>Dirección de educación Santiago</a:t>
            </a:r>
            <a:endParaRPr lang="es-CL" sz="1500" dirty="0"/>
          </a:p>
        </p:txBody>
      </p:sp>
    </p:spTree>
    <p:extLst>
      <p:ext uri="{BB962C8B-B14F-4D97-AF65-F5344CB8AC3E}">
        <p14:creationId xmlns:p14="http://schemas.microsoft.com/office/powerpoint/2010/main" val="3524486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1" y="609600"/>
            <a:ext cx="10131425" cy="3936642"/>
          </a:xfrm>
        </p:spPr>
        <p:txBody>
          <a:bodyPr/>
          <a:lstStyle/>
          <a:p>
            <a:pPr algn="ctr"/>
            <a:r>
              <a:rPr lang="es-CL" sz="4000" b="1" dirty="0"/>
              <a:t>PROCEDIMIENTO DE APLICACIÓN DE SANCIONES ESTABLECIMIENTOS</a:t>
            </a:r>
            <a:r>
              <a:rPr lang="es-CL" dirty="0"/>
              <a:t/>
            </a:r>
            <a:br>
              <a:rPr lang="es-CL" dirty="0"/>
            </a:br>
            <a:endParaRPr lang="es-CL" dirty="0"/>
          </a:p>
        </p:txBody>
      </p:sp>
    </p:spTree>
    <p:extLst>
      <p:ext uri="{BB962C8B-B14F-4D97-AF65-F5344CB8AC3E}">
        <p14:creationId xmlns:p14="http://schemas.microsoft.com/office/powerpoint/2010/main" val="3645533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b="1" dirty="0" smtClean="0"/>
              <a:t>APLICACIÓN DEL MANUAL DE CONVIVENCIA</a:t>
            </a:r>
            <a:endParaRPr lang="es-CL" b="1" dirty="0"/>
          </a:p>
        </p:txBody>
      </p:sp>
      <p:sp>
        <p:nvSpPr>
          <p:cNvPr id="3" name="Marcador de contenido 2"/>
          <p:cNvSpPr>
            <a:spLocks noGrp="1"/>
          </p:cNvSpPr>
          <p:nvPr>
            <p:ph idx="1"/>
          </p:nvPr>
        </p:nvSpPr>
        <p:spPr/>
        <p:txBody>
          <a:bodyPr/>
          <a:lstStyle/>
          <a:p>
            <a:pPr marL="0" indent="0">
              <a:buNone/>
            </a:pPr>
            <a:r>
              <a:rPr lang="es-CL" sz="2800" dirty="0"/>
              <a:t>1.1 Constatación de la Conducta</a:t>
            </a:r>
            <a:r>
              <a:rPr lang="es-CL" sz="2800" dirty="0" smtClean="0"/>
              <a:t>.</a:t>
            </a:r>
          </a:p>
          <a:p>
            <a:pPr marL="0" indent="0">
              <a:buNone/>
            </a:pPr>
            <a:endParaRPr lang="es-CL" sz="2800" dirty="0"/>
          </a:p>
          <a:p>
            <a:pPr marL="0" indent="0" algn="just">
              <a:buNone/>
            </a:pPr>
            <a:r>
              <a:rPr lang="es-CL" sz="2000" dirty="0"/>
              <a:t>En el momento en que se constate la realización de una conducta determinada como infracción por el manual de convivencia, se debe proceder a dejar constancia del hecho en el libro de clases, individualizándose el docente que realiza la anotación, firmando, especificando claramente la conducta y señalando la fecha</a:t>
            </a:r>
            <a:r>
              <a:rPr lang="es-CL" dirty="0"/>
              <a:t>.</a:t>
            </a:r>
          </a:p>
          <a:p>
            <a:endParaRPr lang="es-CL" dirty="0"/>
          </a:p>
        </p:txBody>
      </p:sp>
    </p:spTree>
    <p:extLst>
      <p:ext uri="{BB962C8B-B14F-4D97-AF65-F5344CB8AC3E}">
        <p14:creationId xmlns:p14="http://schemas.microsoft.com/office/powerpoint/2010/main" val="3268128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1.2 Debido Proceso</a:t>
            </a:r>
            <a:br>
              <a:rPr lang="es-CL" dirty="0"/>
            </a:br>
            <a:endParaRPr lang="es-CL" dirty="0"/>
          </a:p>
        </p:txBody>
      </p:sp>
      <p:sp>
        <p:nvSpPr>
          <p:cNvPr id="3" name="Marcador de contenido 2"/>
          <p:cNvSpPr>
            <a:spLocks noGrp="1"/>
          </p:cNvSpPr>
          <p:nvPr>
            <p:ph idx="1"/>
          </p:nvPr>
        </p:nvSpPr>
        <p:spPr/>
        <p:txBody>
          <a:bodyPr>
            <a:normAutofit/>
          </a:bodyPr>
          <a:lstStyle/>
          <a:p>
            <a:pPr marL="0" indent="0" algn="just">
              <a:buNone/>
            </a:pPr>
            <a:r>
              <a:rPr lang="es-CL" sz="2400" dirty="0"/>
              <a:t>Para determinar la veracidad de lo escrito en el libro de clases se deberá realizar una investigación en que se respeten los principios de imparcialidad y bilateralidad de la audiencia, es decir, investigando una persona no implicada en el hecho y dando la posibilidad al alumno que supuestamente realizó la acción de </a:t>
            </a:r>
            <a:r>
              <a:rPr lang="es-CL" sz="2400" dirty="0" smtClean="0"/>
              <a:t>defenderse.</a:t>
            </a:r>
            <a:endParaRPr lang="es-CL" sz="2400" dirty="0"/>
          </a:p>
        </p:txBody>
      </p:sp>
    </p:spTree>
    <p:extLst>
      <p:ext uri="{BB962C8B-B14F-4D97-AF65-F5344CB8AC3E}">
        <p14:creationId xmlns:p14="http://schemas.microsoft.com/office/powerpoint/2010/main" val="182366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MODIFICACIONES A LOS PROCEDIMIENTOS SANCIONATORIOS</a:t>
            </a:r>
            <a:endParaRPr lang="es-CL" dirty="0"/>
          </a:p>
        </p:txBody>
      </p:sp>
      <p:sp>
        <p:nvSpPr>
          <p:cNvPr id="3" name="Marcador de contenido 2"/>
          <p:cNvSpPr>
            <a:spLocks noGrp="1"/>
          </p:cNvSpPr>
          <p:nvPr>
            <p:ph idx="1"/>
          </p:nvPr>
        </p:nvSpPr>
        <p:spPr/>
        <p:txBody>
          <a:bodyPr>
            <a:normAutofit/>
          </a:bodyPr>
          <a:lstStyle/>
          <a:p>
            <a:pPr algn="just"/>
            <a:r>
              <a:rPr lang="es-CL" sz="2400" dirty="0" smtClean="0"/>
              <a:t>1.- Las medidas de expulsión y cancelación de matrícula sólo podrán aplicarse cuando sus causales estén claramente descritas en el Reglamento Interno del establecimiento y, además, afecten gravemente la convivencia escolar.</a:t>
            </a:r>
          </a:p>
          <a:p>
            <a:pPr marL="0" indent="0" algn="just">
              <a:buNone/>
            </a:pPr>
            <a:endParaRPr lang="es-CL" sz="2400" dirty="0" smtClean="0"/>
          </a:p>
          <a:p>
            <a:pPr algn="just"/>
            <a:r>
              <a:rPr lang="es-CL" sz="2400" dirty="0" smtClean="0"/>
              <a:t>2.- Las </a:t>
            </a:r>
            <a:r>
              <a:rPr lang="es-CL" sz="2400" dirty="0"/>
              <a:t>disposiciones de los reglamentos internos que contravengan normas legales, se tendrán por no escritas y no podrán servir de fundamento para la aplicación de medidas por parte del establecimiento a conductas de los miembros de la comunidad </a:t>
            </a:r>
            <a:r>
              <a:rPr lang="es-CL" sz="2400" dirty="0" smtClean="0"/>
              <a:t>educativa.</a:t>
            </a:r>
            <a:endParaRPr lang="es-CL" sz="2400" dirty="0"/>
          </a:p>
        </p:txBody>
      </p:sp>
    </p:spTree>
    <p:extLst>
      <p:ext uri="{BB962C8B-B14F-4D97-AF65-F5344CB8AC3E}">
        <p14:creationId xmlns:p14="http://schemas.microsoft.com/office/powerpoint/2010/main" val="2080349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Advertencia previa</a:t>
            </a:r>
            <a:endParaRPr lang="es-CL" dirty="0"/>
          </a:p>
        </p:txBody>
      </p:sp>
      <p:sp>
        <p:nvSpPr>
          <p:cNvPr id="3" name="Marcador de contenido 2"/>
          <p:cNvSpPr>
            <a:spLocks noGrp="1"/>
          </p:cNvSpPr>
          <p:nvPr>
            <p:ph idx="1"/>
          </p:nvPr>
        </p:nvSpPr>
        <p:spPr/>
        <p:txBody>
          <a:bodyPr>
            <a:normAutofit fontScale="92500"/>
          </a:bodyPr>
          <a:lstStyle/>
          <a:p>
            <a:pPr algn="just"/>
            <a:r>
              <a:rPr lang="es-CL" sz="2400" dirty="0"/>
              <a:t>Previo al inicio del procedimiento de expulsión o de cancelación de matrícula, el director del establecimiento deberá haber representado a los padres, madres o apoderados, la inconveniencia de las conductas, advirtiendo la posible aplicación de sanciones e implementado a favor de él o la estudiante las medidas de apoyo pedagógico o psicosocial que estén expresamente establecidas en el reglamento interno del establecimiento educacional, las que en todo caso deberán ser pertinentes a la entidad y gravedad de la infracción cometida, resguardando siempre el interés superior del niño o pupilo. No se podrá expulsar o cancelar la matrícula de un estudiante en un período del año escolar que haga imposible que pueda ser matriculado en otro establecimiento educacional.</a:t>
            </a:r>
          </a:p>
          <a:p>
            <a:endParaRPr lang="es-CL" dirty="0"/>
          </a:p>
        </p:txBody>
      </p:sp>
    </p:spTree>
    <p:extLst>
      <p:ext uri="{BB962C8B-B14F-4D97-AF65-F5344CB8AC3E}">
        <p14:creationId xmlns:p14="http://schemas.microsoft.com/office/powerpoint/2010/main" val="497857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Excepción A LA ADVERTENCIA</a:t>
            </a:r>
            <a:endParaRPr lang="es-CL" dirty="0"/>
          </a:p>
        </p:txBody>
      </p:sp>
      <p:sp>
        <p:nvSpPr>
          <p:cNvPr id="3" name="Marcador de contenido 2"/>
          <p:cNvSpPr>
            <a:spLocks noGrp="1"/>
          </p:cNvSpPr>
          <p:nvPr>
            <p:ph idx="1"/>
          </p:nvPr>
        </p:nvSpPr>
        <p:spPr/>
        <p:txBody>
          <a:bodyPr>
            <a:normAutofit/>
          </a:bodyPr>
          <a:lstStyle/>
          <a:p>
            <a:pPr algn="just"/>
            <a:r>
              <a:rPr lang="es-CL" sz="2400" dirty="0"/>
              <a:t>Lo dispuesto en el párrafo precedente no será aplicable cuando se trate de una conducta que atente directamente contra la integridad física o psicológica de alguno de los miembros de la comunidad escolar, de conformidad al Párrafo 3º del Título I del decreto con fuerza de ley Nº2, de 2009, del Misterio de Educación. En ese caso se procederá con arreglo a los párrafos siguientes.</a:t>
            </a:r>
          </a:p>
          <a:p>
            <a:pPr algn="just"/>
            <a:endParaRPr lang="es-CL" sz="2400" dirty="0"/>
          </a:p>
        </p:txBody>
      </p:sp>
    </p:spTree>
    <p:extLst>
      <p:ext uri="{BB962C8B-B14F-4D97-AF65-F5344CB8AC3E}">
        <p14:creationId xmlns:p14="http://schemas.microsoft.com/office/powerpoint/2010/main" val="2982955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b="1" dirty="0" smtClean="0"/>
              <a:t>Características de este procedimiento</a:t>
            </a:r>
            <a:endParaRPr lang="es-CL" b="1" dirty="0"/>
          </a:p>
        </p:txBody>
      </p:sp>
      <p:sp>
        <p:nvSpPr>
          <p:cNvPr id="3" name="Marcador de contenido 2"/>
          <p:cNvSpPr>
            <a:spLocks noGrp="1"/>
          </p:cNvSpPr>
          <p:nvPr>
            <p:ph idx="1"/>
          </p:nvPr>
        </p:nvSpPr>
        <p:spPr/>
        <p:txBody>
          <a:bodyPr>
            <a:normAutofit/>
          </a:bodyPr>
          <a:lstStyle/>
          <a:p>
            <a:pPr algn="just"/>
            <a:r>
              <a:rPr lang="es-CL" sz="2400" dirty="0"/>
              <a:t>Las medidas de expulsión o cancelación de matrícula sólo podrán adoptarse mediante un </a:t>
            </a:r>
            <a:r>
              <a:rPr lang="es-CL" sz="2400" dirty="0" smtClean="0"/>
              <a:t>procedimiento:</a:t>
            </a:r>
          </a:p>
          <a:p>
            <a:pPr algn="just">
              <a:buFontTx/>
              <a:buChar char="-"/>
            </a:pPr>
            <a:r>
              <a:rPr lang="es-CL" sz="2400" dirty="0" smtClean="0"/>
              <a:t>Previo</a:t>
            </a:r>
          </a:p>
          <a:p>
            <a:pPr algn="just">
              <a:buFontTx/>
              <a:buChar char="-"/>
            </a:pPr>
            <a:r>
              <a:rPr lang="es-CL" sz="2400" dirty="0" smtClean="0"/>
              <a:t>Racional </a:t>
            </a:r>
            <a:r>
              <a:rPr lang="es-CL" sz="2400" dirty="0"/>
              <a:t>y justo </a:t>
            </a:r>
            <a:endParaRPr lang="es-CL" sz="2400" dirty="0" smtClean="0"/>
          </a:p>
          <a:p>
            <a:pPr algn="just">
              <a:buFontTx/>
              <a:buChar char="-"/>
            </a:pPr>
            <a:r>
              <a:rPr lang="es-CL" sz="2400" dirty="0" smtClean="0"/>
              <a:t>Debe estar </a:t>
            </a:r>
            <a:r>
              <a:rPr lang="es-CL" sz="2400" dirty="0"/>
              <a:t>contemplado en el reglamento interno del </a:t>
            </a:r>
            <a:r>
              <a:rPr lang="es-CL" sz="2400" dirty="0" smtClean="0"/>
              <a:t>establecimiento.</a:t>
            </a:r>
          </a:p>
          <a:p>
            <a:pPr algn="just">
              <a:buFontTx/>
              <a:buChar char="-"/>
            </a:pPr>
            <a:r>
              <a:rPr lang="es-CL" sz="2400" dirty="0" smtClean="0"/>
              <a:t>Garantizando </a:t>
            </a:r>
            <a:r>
              <a:rPr lang="es-CL" sz="2400" dirty="0"/>
              <a:t>el derecho del estudiante afectado y, o del padre, madre o apoderado a realizar sus descargos y a solicitar la reconsideración de la </a:t>
            </a:r>
            <a:r>
              <a:rPr lang="es-CL" sz="2400" dirty="0" smtClean="0"/>
              <a:t>medida adoptada.</a:t>
            </a:r>
            <a:endParaRPr lang="es-CL" sz="2400" dirty="0"/>
          </a:p>
        </p:txBody>
      </p:sp>
    </p:spTree>
    <p:extLst>
      <p:ext uri="{BB962C8B-B14F-4D97-AF65-F5344CB8AC3E}">
        <p14:creationId xmlns:p14="http://schemas.microsoft.com/office/powerpoint/2010/main" val="1219680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b="1" dirty="0" smtClean="0"/>
              <a:t>Decisión, reposición y ratificación</a:t>
            </a:r>
            <a:endParaRPr lang="es-CL" b="1" dirty="0"/>
          </a:p>
        </p:txBody>
      </p:sp>
      <p:sp>
        <p:nvSpPr>
          <p:cNvPr id="3" name="Marcador de contenido 2"/>
          <p:cNvSpPr>
            <a:spLocks noGrp="1"/>
          </p:cNvSpPr>
          <p:nvPr>
            <p:ph idx="1"/>
          </p:nvPr>
        </p:nvSpPr>
        <p:spPr>
          <a:xfrm>
            <a:off x="685801" y="2065867"/>
            <a:ext cx="10131425" cy="3935688"/>
          </a:xfrm>
        </p:spPr>
        <p:txBody>
          <a:bodyPr>
            <a:normAutofit lnSpcReduction="10000"/>
          </a:bodyPr>
          <a:lstStyle/>
          <a:p>
            <a:r>
              <a:rPr lang="es-CL" sz="2400" dirty="0" smtClean="0"/>
              <a:t>La decisión de expulsar o cancelar la matrícula a un estudiante sólo podrá ser adoptada por el director del establecimiento. </a:t>
            </a:r>
          </a:p>
          <a:p>
            <a:pPr algn="just"/>
            <a:r>
              <a:rPr lang="es-CL" sz="2400" dirty="0" smtClean="0"/>
              <a:t>La decisión de expulsión, junto a sus fundamentos, deberá ser notificada por escrito al estudiante afectado y a su padre, madre o apoderado, según el caso, quienes podrán pedir la reconsideración de la medida dentro de quince días de su notificación, ante la misma autoridad, quien resolverá previa consulta al Consejo de Profesores. </a:t>
            </a:r>
          </a:p>
          <a:p>
            <a:pPr algn="just"/>
            <a:r>
              <a:rPr lang="es-CL" sz="2400" dirty="0" smtClean="0"/>
              <a:t>El </a:t>
            </a:r>
            <a:r>
              <a:rPr lang="es-CL" sz="2400" dirty="0"/>
              <a:t>Consejo </a:t>
            </a:r>
            <a:r>
              <a:rPr lang="es-CL" sz="2400" dirty="0" smtClean="0"/>
              <a:t>de Profesores deberá </a:t>
            </a:r>
            <a:r>
              <a:rPr lang="es-CL" sz="2400" dirty="0"/>
              <a:t>pronunciarse por escrito, debiendo tener a la vista el o los informes técnicos psicosociales pertinentes y que se encuentren disponibles.</a:t>
            </a:r>
          </a:p>
          <a:p>
            <a:endParaRPr lang="es-CL" dirty="0"/>
          </a:p>
        </p:txBody>
      </p:sp>
    </p:spTree>
    <p:extLst>
      <p:ext uri="{BB962C8B-B14F-4D97-AF65-F5344CB8AC3E}">
        <p14:creationId xmlns:p14="http://schemas.microsoft.com/office/powerpoint/2010/main" val="4206930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b="1" dirty="0" smtClean="0"/>
              <a:t>prohibición</a:t>
            </a:r>
            <a:endParaRPr lang="es-CL" b="1" dirty="0"/>
          </a:p>
        </p:txBody>
      </p:sp>
      <p:sp>
        <p:nvSpPr>
          <p:cNvPr id="3" name="Marcador de contenido 2"/>
          <p:cNvSpPr>
            <a:spLocks noGrp="1"/>
          </p:cNvSpPr>
          <p:nvPr>
            <p:ph idx="1"/>
          </p:nvPr>
        </p:nvSpPr>
        <p:spPr>
          <a:xfrm>
            <a:off x="685801" y="2142067"/>
            <a:ext cx="10131425" cy="4117065"/>
          </a:xfrm>
        </p:spPr>
        <p:txBody>
          <a:bodyPr>
            <a:normAutofit fontScale="77500" lnSpcReduction="20000"/>
          </a:bodyPr>
          <a:lstStyle/>
          <a:p>
            <a:pPr algn="just"/>
            <a:r>
              <a:rPr lang="es-CL" sz="2800" dirty="0"/>
              <a:t>Los sostenedores y</a:t>
            </a:r>
            <a:r>
              <a:rPr lang="es-CL" sz="2800" dirty="0" smtClean="0"/>
              <a:t>, o </a:t>
            </a:r>
            <a:r>
              <a:rPr lang="es-CL" sz="2800" dirty="0"/>
              <a:t>directores no podrán cancelar la matrícula, expulsar o suspender a sus estudiantes por causales que se deriven de su situación socioeconómica o del rendimiento académico, o vinculadas a la presencia de necesidades educativas especiales de carácter permanente y transitorio definidas en el inciso segundo del artículo 9º, que se presenten durante sus estudios</a:t>
            </a:r>
            <a:r>
              <a:rPr lang="es-CL" sz="2800" dirty="0" smtClean="0"/>
              <a:t>.</a:t>
            </a:r>
          </a:p>
          <a:p>
            <a:r>
              <a:rPr lang="es-CL" sz="2800" dirty="0" smtClean="0"/>
              <a:t>Los sostenedores y/o directores tampoco </a:t>
            </a:r>
            <a:r>
              <a:rPr lang="es-CL" sz="2800" dirty="0"/>
              <a:t>podrán, ni directa ni indirectamente, ejercer cualquier forma de presión dirigida a los estudiantes que presenten dificultades de aprendizaje, o a sus padres, madres o apoderados, tendientes a que opten por otro establecimiento en razón de dichas dificultades. </a:t>
            </a:r>
            <a:endParaRPr lang="es-CL" sz="2800" dirty="0" smtClean="0"/>
          </a:p>
          <a:p>
            <a:pPr algn="just"/>
            <a:r>
              <a:rPr lang="es-CL" sz="2800" dirty="0" smtClean="0"/>
              <a:t>En </a:t>
            </a:r>
            <a:r>
              <a:rPr lang="es-CL" sz="2800" dirty="0"/>
              <a:t>caso que él o la estudiante repita de curso, deberá estarse a lo señalado en el inciso sexto del artículo 11 del decreto con fuerza de ley Nº2, de 2009, del Ministerio de Educación.</a:t>
            </a:r>
          </a:p>
          <a:p>
            <a:endParaRPr lang="es-CL" dirty="0"/>
          </a:p>
        </p:txBody>
      </p:sp>
    </p:spTree>
    <p:extLst>
      <p:ext uri="{BB962C8B-B14F-4D97-AF65-F5344CB8AC3E}">
        <p14:creationId xmlns:p14="http://schemas.microsoft.com/office/powerpoint/2010/main" val="275041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b="1" dirty="0" smtClean="0"/>
              <a:t>INFORMACIÓN A LA SUPEREDUC</a:t>
            </a:r>
            <a:endParaRPr lang="es-CL" b="1" dirty="0"/>
          </a:p>
        </p:txBody>
      </p:sp>
      <p:sp>
        <p:nvSpPr>
          <p:cNvPr id="3" name="Marcador de contenido 2"/>
          <p:cNvSpPr>
            <a:spLocks noGrp="1"/>
          </p:cNvSpPr>
          <p:nvPr>
            <p:ph idx="1"/>
          </p:nvPr>
        </p:nvSpPr>
        <p:spPr/>
        <p:txBody>
          <a:bodyPr/>
          <a:lstStyle/>
          <a:p>
            <a:pPr algn="just"/>
            <a:r>
              <a:rPr lang="es-CL" sz="2400" dirty="0"/>
              <a:t>El director, una vez que haya aplicado la medida de expulsión o cancelación de matrícula, deberá informar de aquella a la Dirección Regional respectiva de la Superintendencia de Educación, dentro del plazo de cinco días hábiles, a fin de que ésta revise, en la forma, el cumplimiento del procedimiento descrito en los párrafos anteriores. Corresponderá al Ministerio de Educación velar por la reubicación del estudiante afectado por la medida y adoptar las medidas de apoyo necesarias.</a:t>
            </a:r>
          </a:p>
          <a:p>
            <a:endParaRPr lang="es-CL" dirty="0"/>
          </a:p>
        </p:txBody>
      </p:sp>
    </p:spTree>
    <p:extLst>
      <p:ext uri="{BB962C8B-B14F-4D97-AF65-F5344CB8AC3E}">
        <p14:creationId xmlns:p14="http://schemas.microsoft.com/office/powerpoint/2010/main" val="4091684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b="1" dirty="0" smtClean="0"/>
              <a:t>sanción</a:t>
            </a:r>
            <a:endParaRPr lang="es-CL" b="1" dirty="0"/>
          </a:p>
        </p:txBody>
      </p:sp>
      <p:sp>
        <p:nvSpPr>
          <p:cNvPr id="3" name="Marcador de contenido 2"/>
          <p:cNvSpPr>
            <a:spLocks noGrp="1"/>
          </p:cNvSpPr>
          <p:nvPr>
            <p:ph idx="1"/>
          </p:nvPr>
        </p:nvSpPr>
        <p:spPr/>
        <p:txBody>
          <a:bodyPr/>
          <a:lstStyle/>
          <a:p>
            <a:pPr algn="just"/>
            <a:r>
              <a:rPr lang="es-CL" sz="2400" dirty="0"/>
              <a:t>La infracción de cualquiera de las disposiciones de este literal, será sancionada como infracción grave. Según lo señalado en el artículo 50 del mismo DFL N° 2 1998 del MINEDUC.</a:t>
            </a:r>
          </a:p>
          <a:p>
            <a:endParaRPr lang="es-CL" dirty="0"/>
          </a:p>
        </p:txBody>
      </p:sp>
    </p:spTree>
    <p:extLst>
      <p:ext uri="{BB962C8B-B14F-4D97-AF65-F5344CB8AC3E}">
        <p14:creationId xmlns:p14="http://schemas.microsoft.com/office/powerpoint/2010/main" val="42595544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101</TotalTime>
  <Words>882</Words>
  <Application>Microsoft Office PowerPoint</Application>
  <PresentationFormat>Panorámica</PresentationFormat>
  <Paragraphs>38</Paragraphs>
  <Slides>12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12</vt:i4>
      </vt:variant>
    </vt:vector>
  </HeadingPairs>
  <TitlesOfParts>
    <vt:vector size="16" baseType="lpstr">
      <vt:lpstr>Arial</vt:lpstr>
      <vt:lpstr>Calibri</vt:lpstr>
      <vt:lpstr>Calibri Light</vt:lpstr>
      <vt:lpstr>Celestial</vt:lpstr>
      <vt:lpstr> LEY DE INCLUSIÓN</vt:lpstr>
      <vt:lpstr>MODIFICACIONES A LOS PROCEDIMIENTOS SANCIONATORIOS</vt:lpstr>
      <vt:lpstr>Advertencia previa</vt:lpstr>
      <vt:lpstr>Excepción A LA ADVERTENCIA</vt:lpstr>
      <vt:lpstr>Características de este procedimiento</vt:lpstr>
      <vt:lpstr>Decisión, reposición y ratificación</vt:lpstr>
      <vt:lpstr>prohibición</vt:lpstr>
      <vt:lpstr>INFORMACIÓN A LA SUPEREDUC</vt:lpstr>
      <vt:lpstr>sanción</vt:lpstr>
      <vt:lpstr>PROCEDIMIENTO DE APLICACIÓN DE SANCIONES ESTABLECIMIENTOS </vt:lpstr>
      <vt:lpstr>APLICACIÓN DEL MANUAL DE CONVIVENCIA</vt:lpstr>
      <vt:lpstr>1.2 Debido Proceso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LEY DE INCLUSIÓN</dc:title>
  <dc:creator>LEONARDO HOLGADO</dc:creator>
  <cp:lastModifiedBy>LEONARDO HOLGADO</cp:lastModifiedBy>
  <cp:revision>7</cp:revision>
  <dcterms:created xsi:type="dcterms:W3CDTF">2016-09-27T13:59:41Z</dcterms:created>
  <dcterms:modified xsi:type="dcterms:W3CDTF">2016-09-27T15:55:41Z</dcterms:modified>
</cp:coreProperties>
</file>