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71" r:id="rId3"/>
    <p:sldId id="267" r:id="rId4"/>
    <p:sldId id="268" r:id="rId5"/>
    <p:sldId id="269" r:id="rId6"/>
    <p:sldId id="270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28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16676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2093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20577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175134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11176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763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04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98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3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25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00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78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969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96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633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201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270163" y="1814174"/>
            <a:ext cx="10793522" cy="3333558"/>
          </a:xfrm>
        </p:spPr>
        <p:txBody>
          <a:bodyPr/>
          <a:lstStyle/>
          <a:p>
            <a:r>
              <a:rPr lang="es-CL" sz="6600" b="1" dirty="0" smtClean="0"/>
              <a:t>ESTRUCTURA GENERAL MANUAL </a:t>
            </a:r>
            <a:r>
              <a:rPr lang="es-CL" sz="6600" b="1" dirty="0"/>
              <a:t>DE CONVIVENCIA ESCOLAR.</a:t>
            </a:r>
            <a:endParaRPr lang="es-CL" sz="6600" dirty="0"/>
          </a:p>
        </p:txBody>
      </p:sp>
    </p:spTree>
    <p:extLst>
      <p:ext uri="{BB962C8B-B14F-4D97-AF65-F5344CB8AC3E}">
        <p14:creationId xmlns:p14="http://schemas.microsoft.com/office/powerpoint/2010/main" val="195049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398318" y="1492930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dirty="0"/>
              <a:t>I. PRESENTACIÓN DEL </a:t>
            </a:r>
            <a:r>
              <a:rPr lang="es-CL" dirty="0" smtClean="0"/>
              <a:t>ESTABLECIMIENTO</a:t>
            </a:r>
            <a:endParaRPr lang="es-CL" dirty="0"/>
          </a:p>
          <a:p>
            <a:endParaRPr lang="es-CL" dirty="0"/>
          </a:p>
          <a:p>
            <a:r>
              <a:rPr lang="es-CL" dirty="0"/>
              <a:t>II. MARCO LEGAL DEL MANUAL DE </a:t>
            </a:r>
            <a:r>
              <a:rPr lang="es-CL" dirty="0" smtClean="0"/>
              <a:t>CONVIVENCIA</a:t>
            </a:r>
            <a:endParaRPr lang="es-CL" dirty="0"/>
          </a:p>
          <a:p>
            <a:endParaRPr lang="es-CL" dirty="0"/>
          </a:p>
          <a:p>
            <a:r>
              <a:rPr lang="es-CL" dirty="0"/>
              <a:t>III. DERECHOS DE LOS ACTORES </a:t>
            </a:r>
            <a:r>
              <a:rPr lang="es-CL" dirty="0" smtClean="0"/>
              <a:t>ESCOLARES</a:t>
            </a:r>
            <a:endParaRPr lang="es-CL" dirty="0"/>
          </a:p>
          <a:p>
            <a:endParaRPr lang="es-CL" dirty="0"/>
          </a:p>
          <a:p>
            <a:r>
              <a:rPr lang="es-CL" dirty="0"/>
              <a:t>1.	Derechos de Estudiantes.</a:t>
            </a:r>
          </a:p>
          <a:p>
            <a:endParaRPr lang="es-CL" dirty="0"/>
          </a:p>
          <a:p>
            <a:r>
              <a:rPr lang="es-CL" dirty="0"/>
              <a:t>2.	Derechos de Apoderadas/os.</a:t>
            </a:r>
          </a:p>
          <a:p>
            <a:endParaRPr lang="es-CL" dirty="0"/>
          </a:p>
          <a:p>
            <a:r>
              <a:rPr lang="es-CL" dirty="0"/>
              <a:t>3.	Derechos de Docentes.</a:t>
            </a:r>
          </a:p>
          <a:p>
            <a:endParaRPr lang="es-CL" dirty="0"/>
          </a:p>
          <a:p>
            <a:r>
              <a:rPr lang="es-CL" dirty="0"/>
              <a:t>4.	Derechos de Directivos.</a:t>
            </a:r>
          </a:p>
          <a:p>
            <a:endParaRPr lang="es-CL" dirty="0"/>
          </a:p>
          <a:p>
            <a:r>
              <a:rPr lang="es-CL" dirty="0"/>
              <a:t>5.	Derechos de Asistentes de la Educación.</a:t>
            </a:r>
          </a:p>
          <a:p>
            <a:endParaRPr lang="es-CL" dirty="0"/>
          </a:p>
        </p:txBody>
      </p:sp>
      <p:sp>
        <p:nvSpPr>
          <p:cNvPr id="9" name="Rectángulo 8"/>
          <p:cNvSpPr/>
          <p:nvPr/>
        </p:nvSpPr>
        <p:spPr>
          <a:xfrm>
            <a:off x="6269181" y="2576313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dirty="0"/>
              <a:t>IV. DEBERES DE LOS ACTORES </a:t>
            </a:r>
            <a:r>
              <a:rPr lang="es-CL" dirty="0" smtClean="0"/>
              <a:t>ESCOLARES</a:t>
            </a:r>
            <a:endParaRPr lang="es-CL" dirty="0"/>
          </a:p>
          <a:p>
            <a:endParaRPr lang="es-CL" dirty="0"/>
          </a:p>
          <a:p>
            <a:r>
              <a:rPr lang="es-CL" dirty="0"/>
              <a:t>6.	Deberes de Estudiantes.</a:t>
            </a:r>
          </a:p>
          <a:p>
            <a:endParaRPr lang="es-CL" dirty="0"/>
          </a:p>
          <a:p>
            <a:r>
              <a:rPr lang="es-CL" dirty="0"/>
              <a:t>7.	Deberes de Apoderadas/os.</a:t>
            </a:r>
          </a:p>
          <a:p>
            <a:endParaRPr lang="es-CL" dirty="0"/>
          </a:p>
          <a:p>
            <a:r>
              <a:rPr lang="es-CL" dirty="0"/>
              <a:t>8.	Deberes de Docentes.</a:t>
            </a:r>
          </a:p>
          <a:p>
            <a:endParaRPr lang="es-CL" dirty="0"/>
          </a:p>
          <a:p>
            <a:r>
              <a:rPr lang="es-CL" dirty="0"/>
              <a:t>9.	Deberes de Directivos.</a:t>
            </a:r>
          </a:p>
          <a:p>
            <a:endParaRPr lang="es-CL" dirty="0"/>
          </a:p>
          <a:p>
            <a:r>
              <a:rPr lang="es-CL" dirty="0"/>
              <a:t>10.	Deberes de Asistentes de la Educación.</a:t>
            </a:r>
          </a:p>
        </p:txBody>
      </p:sp>
    </p:spTree>
    <p:extLst>
      <p:ext uri="{BB962C8B-B14F-4D97-AF65-F5344CB8AC3E}">
        <p14:creationId xmlns:p14="http://schemas.microsoft.com/office/powerpoint/2010/main" val="387472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52945" y="474345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dirty="0"/>
              <a:t>V. REGULACIONES.</a:t>
            </a:r>
          </a:p>
          <a:p>
            <a:endParaRPr lang="es-CL" dirty="0"/>
          </a:p>
          <a:p>
            <a:r>
              <a:rPr lang="es-CL" dirty="0"/>
              <a:t>11.	Trabajo en </a:t>
            </a:r>
            <a:r>
              <a:rPr lang="es-CL" dirty="0" smtClean="0"/>
              <a:t>Aula</a:t>
            </a:r>
            <a:endParaRPr lang="es-CL" dirty="0"/>
          </a:p>
          <a:p>
            <a:endParaRPr lang="es-CL" dirty="0"/>
          </a:p>
          <a:p>
            <a:r>
              <a:rPr lang="es-CL" dirty="0"/>
              <a:t>12.	Clases de Religión</a:t>
            </a:r>
          </a:p>
          <a:p>
            <a:endParaRPr lang="es-CL" dirty="0"/>
          </a:p>
          <a:p>
            <a:r>
              <a:rPr lang="es-CL" dirty="0"/>
              <a:t>13.	 Clases de Educación </a:t>
            </a:r>
            <a:r>
              <a:rPr lang="es-CL" dirty="0" smtClean="0"/>
              <a:t>Física</a:t>
            </a:r>
            <a:endParaRPr lang="es-CL" dirty="0"/>
          </a:p>
          <a:p>
            <a:endParaRPr lang="es-CL" dirty="0"/>
          </a:p>
          <a:p>
            <a:r>
              <a:rPr lang="es-CL" dirty="0"/>
              <a:t>14.	Conducto Regular del </a:t>
            </a:r>
            <a:r>
              <a:rPr lang="es-CL" dirty="0" smtClean="0"/>
              <a:t>Establecimiento</a:t>
            </a:r>
            <a:endParaRPr lang="es-CL" dirty="0"/>
          </a:p>
          <a:p>
            <a:endParaRPr lang="es-CL" dirty="0"/>
          </a:p>
          <a:p>
            <a:r>
              <a:rPr lang="es-CL" dirty="0"/>
              <a:t>•	Ámbito </a:t>
            </a:r>
            <a:r>
              <a:rPr lang="es-CL" dirty="0" smtClean="0"/>
              <a:t>Pedagógico </a:t>
            </a:r>
            <a:endParaRPr lang="es-CL" dirty="0"/>
          </a:p>
          <a:p>
            <a:r>
              <a:rPr lang="es-CL" dirty="0"/>
              <a:t>•	Ámbito de Convivencia </a:t>
            </a:r>
            <a:r>
              <a:rPr lang="es-CL" dirty="0" smtClean="0"/>
              <a:t>Escolar </a:t>
            </a:r>
            <a:endParaRPr lang="es-CL" dirty="0"/>
          </a:p>
          <a:p>
            <a:endParaRPr lang="es-CL" dirty="0"/>
          </a:p>
          <a:p>
            <a:pPr marL="342900" indent="-342900">
              <a:buAutoNum type="arabicPeriod" startAt="15"/>
            </a:pPr>
            <a:r>
              <a:rPr lang="es-CL" dirty="0" smtClean="0"/>
              <a:t>Asistencia</a:t>
            </a:r>
            <a:r>
              <a:rPr lang="es-CL" dirty="0"/>
              <a:t>, atrasos y retiro de </a:t>
            </a:r>
            <a:r>
              <a:rPr lang="es-CL" dirty="0" smtClean="0"/>
              <a:t>estudiantes</a:t>
            </a:r>
            <a:endParaRPr lang="es-CL" dirty="0"/>
          </a:p>
          <a:p>
            <a:endParaRPr lang="es-CL" dirty="0"/>
          </a:p>
          <a:p>
            <a:r>
              <a:rPr lang="es-CL" dirty="0"/>
              <a:t>16.	Recreos y Espacios </a:t>
            </a:r>
            <a:r>
              <a:rPr lang="es-CL" dirty="0" smtClean="0"/>
              <a:t>Comunes</a:t>
            </a:r>
            <a:endParaRPr lang="es-CL" dirty="0"/>
          </a:p>
          <a:p>
            <a:endParaRPr lang="es-CL" dirty="0"/>
          </a:p>
          <a:p>
            <a:r>
              <a:rPr lang="es-CL" dirty="0"/>
              <a:t>17.	Relaciones Afectivas en el </a:t>
            </a:r>
            <a:r>
              <a:rPr lang="es-CL" dirty="0" smtClean="0"/>
              <a:t>Establecimiento</a:t>
            </a:r>
            <a:endParaRPr lang="es-CL" dirty="0"/>
          </a:p>
          <a:p>
            <a:endParaRPr lang="es-CL" dirty="0"/>
          </a:p>
          <a:p>
            <a:r>
              <a:rPr lang="es-CL" dirty="0"/>
              <a:t>18.	Uniforme Escolar y Estética </a:t>
            </a:r>
            <a:r>
              <a:rPr lang="es-CL" dirty="0" smtClean="0"/>
              <a:t>Personal</a:t>
            </a: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6289964" y="270082"/>
            <a:ext cx="6096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CL" dirty="0" smtClean="0"/>
          </a:p>
          <a:p>
            <a:endParaRPr lang="es-CL" dirty="0"/>
          </a:p>
          <a:p>
            <a:r>
              <a:rPr lang="es-CL" dirty="0" smtClean="0"/>
              <a:t>19</a:t>
            </a:r>
            <a:r>
              <a:rPr lang="es-CL" dirty="0"/>
              <a:t>.	Relación entre la familia y el </a:t>
            </a:r>
            <a:r>
              <a:rPr lang="es-CL" dirty="0" smtClean="0"/>
              <a:t>establecimiento</a:t>
            </a:r>
            <a:endParaRPr lang="es-CL" dirty="0"/>
          </a:p>
          <a:p>
            <a:endParaRPr lang="es-CL" dirty="0"/>
          </a:p>
          <a:p>
            <a:r>
              <a:rPr lang="es-CL" dirty="0"/>
              <a:t>•	Vías de comunicación con apoderadas/os</a:t>
            </a:r>
          </a:p>
          <a:p>
            <a:r>
              <a:rPr lang="es-CL" dirty="0"/>
              <a:t>•	Reuniones de </a:t>
            </a:r>
            <a:r>
              <a:rPr lang="es-CL" dirty="0" smtClean="0"/>
              <a:t>apoderadas/os </a:t>
            </a:r>
            <a:endParaRPr lang="es-CL" dirty="0"/>
          </a:p>
          <a:p>
            <a:r>
              <a:rPr lang="es-CL" dirty="0"/>
              <a:t>•	Citaciones al </a:t>
            </a:r>
            <a:r>
              <a:rPr lang="es-CL" dirty="0" smtClean="0"/>
              <a:t>apoderada/o </a:t>
            </a:r>
            <a:endParaRPr lang="es-CL" dirty="0"/>
          </a:p>
          <a:p>
            <a:r>
              <a:rPr lang="es-CL" dirty="0"/>
              <a:t>•	Listas de </a:t>
            </a:r>
            <a:r>
              <a:rPr lang="es-CL" dirty="0" smtClean="0"/>
              <a:t>útiles</a:t>
            </a:r>
            <a:endParaRPr lang="es-CL" dirty="0"/>
          </a:p>
          <a:p>
            <a:endParaRPr lang="es-CL" dirty="0"/>
          </a:p>
          <a:p>
            <a:r>
              <a:rPr lang="es-CL" dirty="0" smtClean="0"/>
              <a:t>20</a:t>
            </a:r>
            <a:r>
              <a:rPr lang="es-CL" dirty="0"/>
              <a:t>.	Actividades </a:t>
            </a:r>
            <a:r>
              <a:rPr lang="es-CL" dirty="0" err="1"/>
              <a:t>extraprogramáticas</a:t>
            </a:r>
            <a:r>
              <a:rPr lang="es-CL" dirty="0"/>
              <a:t> y actos </a:t>
            </a:r>
            <a:r>
              <a:rPr lang="es-CL" dirty="0" smtClean="0"/>
              <a:t>cívicos</a:t>
            </a:r>
          </a:p>
          <a:p>
            <a:endParaRPr lang="es-CL" dirty="0" smtClean="0"/>
          </a:p>
          <a:p>
            <a:r>
              <a:rPr lang="es-CL" dirty="0" smtClean="0"/>
              <a:t>21</a:t>
            </a:r>
            <a:r>
              <a:rPr lang="es-CL" dirty="0"/>
              <a:t>.	Paseos de curso y salidas </a:t>
            </a:r>
            <a:r>
              <a:rPr lang="es-CL" dirty="0" smtClean="0"/>
              <a:t>pedagógicas</a:t>
            </a:r>
            <a:endParaRPr lang="es-CL" dirty="0"/>
          </a:p>
          <a:p>
            <a:endParaRPr lang="es-CL" dirty="0"/>
          </a:p>
          <a:p>
            <a:r>
              <a:rPr lang="es-CL" dirty="0"/>
              <a:t>•	Salidas </a:t>
            </a:r>
            <a:r>
              <a:rPr lang="es-CL" dirty="0" smtClean="0"/>
              <a:t>Pedagógicas </a:t>
            </a:r>
            <a:endParaRPr lang="es-CL" dirty="0"/>
          </a:p>
          <a:p>
            <a:r>
              <a:rPr lang="es-CL" dirty="0"/>
              <a:t>•	Paseos de </a:t>
            </a:r>
            <a:r>
              <a:rPr lang="es-CL" dirty="0" smtClean="0"/>
              <a:t>Curso </a:t>
            </a:r>
            <a:endParaRPr lang="es-CL" dirty="0"/>
          </a:p>
          <a:p>
            <a:endParaRPr lang="es-CL" dirty="0"/>
          </a:p>
          <a:p>
            <a:r>
              <a:rPr lang="es-CL" dirty="0"/>
              <a:t>22.	Visitas al </a:t>
            </a:r>
            <a:r>
              <a:rPr lang="es-CL" dirty="0" smtClean="0"/>
              <a:t>Establecimiento</a:t>
            </a:r>
            <a:endParaRPr lang="es-CL" dirty="0"/>
          </a:p>
          <a:p>
            <a:endParaRPr lang="es-CL" dirty="0"/>
          </a:p>
          <a:p>
            <a:r>
              <a:rPr lang="es-CL" dirty="0"/>
              <a:t>23.	Reconocimientos y </a:t>
            </a:r>
            <a:r>
              <a:rPr lang="es-CL" dirty="0" smtClean="0"/>
              <a:t>Premiaciones</a:t>
            </a:r>
            <a:endParaRPr lang="es-CL" dirty="0"/>
          </a:p>
          <a:p>
            <a:endParaRPr lang="es-CL" dirty="0"/>
          </a:p>
          <a:p>
            <a:r>
              <a:rPr lang="es-CL" dirty="0"/>
              <a:t>24.	Transporte </a:t>
            </a:r>
            <a:r>
              <a:rPr lang="es-CL" dirty="0" smtClean="0"/>
              <a:t>Escolar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1142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26917" y="1713453"/>
            <a:ext cx="439189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/>
              <a:t>25.	Procedimiento en caso de Estudiantes Embarazadas y </a:t>
            </a:r>
            <a:r>
              <a:rPr lang="es-CL" dirty="0" smtClean="0"/>
              <a:t>Madres</a:t>
            </a:r>
            <a:endParaRPr lang="es-CL" dirty="0"/>
          </a:p>
          <a:p>
            <a:endParaRPr lang="es-CL" dirty="0"/>
          </a:p>
          <a:p>
            <a:r>
              <a:rPr lang="es-CL" dirty="0"/>
              <a:t>26.	Acompañamiento a estudiante y derivación a </a:t>
            </a:r>
            <a:r>
              <a:rPr lang="es-CL" dirty="0" smtClean="0"/>
              <a:t>especialistas</a:t>
            </a:r>
            <a:endParaRPr lang="es-CL" dirty="0"/>
          </a:p>
          <a:p>
            <a:endParaRPr lang="es-CL" dirty="0"/>
          </a:p>
          <a:p>
            <a:r>
              <a:rPr lang="es-CL" dirty="0"/>
              <a:t>27.	Protocolo de Prevención de la Deserción </a:t>
            </a:r>
            <a:r>
              <a:rPr lang="es-CL" dirty="0" smtClean="0"/>
              <a:t>Escolar</a:t>
            </a:r>
            <a:endParaRPr lang="es-CL" dirty="0"/>
          </a:p>
          <a:p>
            <a:endParaRPr lang="es-CL" dirty="0"/>
          </a:p>
          <a:p>
            <a:r>
              <a:rPr lang="es-CL" dirty="0"/>
              <a:t>28.	Protocolo en caso de Accidente </a:t>
            </a:r>
            <a:r>
              <a:rPr lang="es-CL" dirty="0" smtClean="0"/>
              <a:t>Escolar</a:t>
            </a: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5749636" y="882456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dirty="0"/>
              <a:t>VI. PARTICIPACIÓN DE LOS ACTORES </a:t>
            </a:r>
            <a:r>
              <a:rPr lang="es-CL" dirty="0" smtClean="0"/>
              <a:t>ESCOLARES</a:t>
            </a:r>
            <a:endParaRPr lang="es-CL" dirty="0"/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29.	Consejo de </a:t>
            </a:r>
            <a:r>
              <a:rPr lang="es-CL" dirty="0" smtClean="0"/>
              <a:t>Curso</a:t>
            </a:r>
            <a:endParaRPr lang="es-CL" dirty="0"/>
          </a:p>
          <a:p>
            <a:endParaRPr lang="es-CL" dirty="0"/>
          </a:p>
          <a:p>
            <a:r>
              <a:rPr lang="es-CL" dirty="0"/>
              <a:t>30.	Centro de </a:t>
            </a:r>
            <a:r>
              <a:rPr lang="es-CL" dirty="0" smtClean="0"/>
              <a:t>Estudiantes</a:t>
            </a:r>
            <a:endParaRPr lang="es-CL" dirty="0"/>
          </a:p>
          <a:p>
            <a:endParaRPr lang="es-CL" dirty="0"/>
          </a:p>
          <a:p>
            <a:r>
              <a:rPr lang="es-CL" dirty="0"/>
              <a:t>31.	Participación de Estudiantes en Manifestaciones </a:t>
            </a:r>
            <a:r>
              <a:rPr lang="es-CL" dirty="0" smtClean="0"/>
              <a:t>Públicas</a:t>
            </a:r>
            <a:endParaRPr lang="es-CL" dirty="0"/>
          </a:p>
          <a:p>
            <a:endParaRPr lang="es-CL" dirty="0"/>
          </a:p>
          <a:p>
            <a:r>
              <a:rPr lang="es-CL" dirty="0"/>
              <a:t>32.	Centro General de </a:t>
            </a:r>
            <a:r>
              <a:rPr lang="es-CL" dirty="0" smtClean="0"/>
              <a:t>Apoderadas/os</a:t>
            </a:r>
            <a:endParaRPr lang="es-CL" dirty="0"/>
          </a:p>
          <a:p>
            <a:endParaRPr lang="es-CL" dirty="0"/>
          </a:p>
          <a:p>
            <a:r>
              <a:rPr lang="es-CL" dirty="0"/>
              <a:t>33.	Consejo de Profesores/as y/o Reflexiones </a:t>
            </a:r>
            <a:r>
              <a:rPr lang="es-CL" dirty="0" smtClean="0"/>
              <a:t>Pedagógicas</a:t>
            </a:r>
            <a:endParaRPr lang="es-CL" dirty="0"/>
          </a:p>
          <a:p>
            <a:endParaRPr lang="es-CL" dirty="0"/>
          </a:p>
          <a:p>
            <a:r>
              <a:rPr lang="es-CL" dirty="0"/>
              <a:t>34.	Consejo </a:t>
            </a:r>
            <a:r>
              <a:rPr lang="es-CL" dirty="0" smtClean="0"/>
              <a:t>Escolar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7498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980208" y="532720"/>
            <a:ext cx="985750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dirty="0"/>
          </a:p>
          <a:p>
            <a:r>
              <a:rPr lang="es-CL" dirty="0"/>
              <a:t>VII. FALTAS Y ABORDAJE DISCIPLINARIO.</a:t>
            </a:r>
          </a:p>
          <a:p>
            <a:endParaRPr lang="es-CL" dirty="0"/>
          </a:p>
          <a:p>
            <a:r>
              <a:rPr lang="es-CL" dirty="0"/>
              <a:t>35.	</a:t>
            </a:r>
            <a:r>
              <a:rPr lang="es-CL" dirty="0" smtClean="0"/>
              <a:t>Faltas</a:t>
            </a:r>
            <a:endParaRPr lang="es-CL" dirty="0"/>
          </a:p>
          <a:p>
            <a:endParaRPr lang="es-CL" dirty="0"/>
          </a:p>
          <a:p>
            <a:endParaRPr lang="es-CL" dirty="0"/>
          </a:p>
          <a:p>
            <a:pPr marL="342900" indent="-342900">
              <a:buAutoNum type="alphaLcPeriod"/>
            </a:pPr>
            <a:r>
              <a:rPr lang="es-CL" dirty="0" smtClean="0"/>
              <a:t>FALTAS LEVES: </a:t>
            </a:r>
            <a:r>
              <a:rPr lang="es-CL" dirty="0"/>
              <a:t>Acciones de responsabilidad individual que quebrantan normativas del establecimiento y que no afectan a otros miembros de la comunidad educativa.</a:t>
            </a:r>
            <a:endParaRPr lang="es-CL" dirty="0" smtClean="0"/>
          </a:p>
          <a:p>
            <a:endParaRPr lang="es-CL" dirty="0"/>
          </a:p>
          <a:p>
            <a:pPr marL="342900" indent="-342900">
              <a:buFontTx/>
              <a:buAutoNum type="alphaLcPeriod" startAt="2"/>
            </a:pPr>
            <a:r>
              <a:rPr lang="es-CL" dirty="0" smtClean="0"/>
              <a:t>FALTAS GRAVES: </a:t>
            </a:r>
            <a:r>
              <a:rPr lang="es-CL" dirty="0"/>
              <a:t>Acciones individuales o colectivas que quebrantan normativas internas del establecimiento, que afecten a otros miembros de la comunidad educativa y/o deterioren intencionalmente la infraestructura o materiales del establecimiento. </a:t>
            </a:r>
            <a:endParaRPr lang="es-CL" dirty="0" smtClean="0"/>
          </a:p>
          <a:p>
            <a:pPr marL="342900" indent="-342900">
              <a:buFontTx/>
              <a:buAutoNum type="alphaLcPeriod" startAt="2"/>
            </a:pPr>
            <a:endParaRPr lang="es-CL" dirty="0" smtClean="0"/>
          </a:p>
          <a:p>
            <a:pPr marL="342900" indent="-342900">
              <a:buFontTx/>
              <a:buAutoNum type="alphaLcPeriod" startAt="2"/>
            </a:pPr>
            <a:r>
              <a:rPr lang="es-CL" dirty="0" smtClean="0"/>
              <a:t>FALTAS GRAVÍSIMAS: </a:t>
            </a:r>
            <a:r>
              <a:rPr lang="es-CL" dirty="0"/>
              <a:t>Acciones individuales o colectivas que quebranten normativas internas </a:t>
            </a:r>
            <a:r>
              <a:rPr lang="es-CL" dirty="0" smtClean="0"/>
              <a:t> del </a:t>
            </a:r>
            <a:r>
              <a:rPr lang="es-CL" dirty="0"/>
              <a:t>establecimiento y afectan directamente la integridad de otros miembros de la comunidad escolar. También aquellas acciones que constituyan delito.</a:t>
            </a:r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8504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375320" y="556953"/>
            <a:ext cx="7615289" cy="7150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s-CL" dirty="0"/>
              <a:t>36.	</a:t>
            </a:r>
            <a:r>
              <a:rPr lang="es-CL" b="1" dirty="0"/>
              <a:t>Abordaje de la Indisciplina y Debido Proceso.</a:t>
            </a:r>
          </a:p>
          <a:p>
            <a:endParaRPr lang="es-CL" dirty="0"/>
          </a:p>
          <a:p>
            <a:pPr marL="0" indent="0">
              <a:lnSpc>
                <a:spcPct val="150000"/>
              </a:lnSpc>
              <a:buNone/>
            </a:pPr>
            <a:r>
              <a:rPr lang="es-CL" sz="1800" b="1" dirty="0" smtClean="0"/>
              <a:t>a. </a:t>
            </a:r>
            <a:r>
              <a:rPr lang="es-CL" sz="1800" dirty="0" smtClean="0"/>
              <a:t>Prexistencia </a:t>
            </a:r>
            <a:r>
              <a:rPr lang="es-CL" sz="1800" dirty="0"/>
              <a:t>de la </a:t>
            </a:r>
            <a:r>
              <a:rPr lang="es-CL" sz="1800" dirty="0" smtClean="0"/>
              <a:t>Norma</a:t>
            </a:r>
            <a:endParaRPr lang="es-CL" sz="1800" dirty="0"/>
          </a:p>
          <a:p>
            <a:pPr marL="0" indent="0">
              <a:lnSpc>
                <a:spcPct val="150000"/>
              </a:lnSpc>
              <a:buNone/>
            </a:pPr>
            <a:r>
              <a:rPr lang="es-CL" sz="1800" dirty="0" smtClean="0"/>
              <a:t>b. Detección</a:t>
            </a:r>
            <a:endParaRPr lang="es-CL" sz="1800" dirty="0"/>
          </a:p>
          <a:p>
            <a:pPr marL="0" indent="0">
              <a:lnSpc>
                <a:spcPct val="150000"/>
              </a:lnSpc>
              <a:buNone/>
            </a:pPr>
            <a:r>
              <a:rPr lang="es-CL" sz="1800" dirty="0" smtClean="0"/>
              <a:t>c. Imparcialidad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CL" dirty="0" smtClean="0">
                <a:solidFill>
                  <a:schemeClr val="tx1"/>
                </a:solidFill>
              </a:rPr>
              <a:t>d. </a:t>
            </a:r>
            <a:r>
              <a:rPr lang="es-CL" sz="1800" dirty="0" smtClean="0">
                <a:solidFill>
                  <a:schemeClr val="tx1"/>
                </a:solidFill>
              </a:rPr>
              <a:t>Presunción </a:t>
            </a:r>
            <a:r>
              <a:rPr lang="es-CL" sz="1800" dirty="0">
                <a:solidFill>
                  <a:schemeClr val="tx1"/>
                </a:solidFill>
              </a:rPr>
              <a:t>de </a:t>
            </a:r>
            <a:r>
              <a:rPr lang="es-CL" sz="1800" dirty="0" smtClean="0">
                <a:solidFill>
                  <a:schemeClr val="tx1"/>
                </a:solidFill>
              </a:rPr>
              <a:t>Inocencia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CL" dirty="0" smtClean="0">
                <a:solidFill>
                  <a:schemeClr val="tx1"/>
                </a:solidFill>
              </a:rPr>
              <a:t>e. </a:t>
            </a:r>
            <a:r>
              <a:rPr lang="es-CL" sz="1800" dirty="0" smtClean="0">
                <a:solidFill>
                  <a:schemeClr val="tx1"/>
                </a:solidFill>
              </a:rPr>
              <a:t>Notificación </a:t>
            </a:r>
            <a:r>
              <a:rPr lang="es-CL" sz="1800" dirty="0">
                <a:solidFill>
                  <a:schemeClr val="tx1"/>
                </a:solidFill>
              </a:rPr>
              <a:t>a las/os </a:t>
            </a:r>
            <a:r>
              <a:rPr lang="es-CL" sz="1800" dirty="0" smtClean="0">
                <a:solidFill>
                  <a:schemeClr val="tx1"/>
                </a:solidFill>
              </a:rPr>
              <a:t>involucradas/os</a:t>
            </a:r>
            <a:r>
              <a:rPr lang="es-CL" sz="1800" dirty="0">
                <a:solidFill>
                  <a:schemeClr val="tx1"/>
                </a:solidFill>
              </a:rPr>
              <a:t> </a:t>
            </a:r>
            <a:endParaRPr lang="es-CL" sz="18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s-CL" dirty="0" smtClean="0">
                <a:solidFill>
                  <a:schemeClr val="tx1"/>
                </a:solidFill>
              </a:rPr>
              <a:t>f. </a:t>
            </a:r>
            <a:r>
              <a:rPr lang="es-CL" sz="1800" dirty="0" smtClean="0">
                <a:solidFill>
                  <a:schemeClr val="tx1"/>
                </a:solidFill>
              </a:rPr>
              <a:t>Notificación </a:t>
            </a:r>
            <a:r>
              <a:rPr lang="es-CL" sz="1800" dirty="0">
                <a:solidFill>
                  <a:schemeClr val="tx1"/>
                </a:solidFill>
              </a:rPr>
              <a:t>a </a:t>
            </a:r>
            <a:r>
              <a:rPr lang="es-CL" sz="1800" dirty="0" smtClean="0">
                <a:solidFill>
                  <a:schemeClr val="tx1"/>
                </a:solidFill>
              </a:rPr>
              <a:t>Apoderadas/os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CL" dirty="0" smtClean="0">
                <a:solidFill>
                  <a:schemeClr val="tx1"/>
                </a:solidFill>
              </a:rPr>
              <a:t>g. </a:t>
            </a:r>
            <a:r>
              <a:rPr lang="es-CL" sz="1800" dirty="0" smtClean="0">
                <a:solidFill>
                  <a:schemeClr val="tx1"/>
                </a:solidFill>
              </a:rPr>
              <a:t>Establecimiento </a:t>
            </a:r>
            <a:r>
              <a:rPr lang="es-CL" sz="1800" dirty="0">
                <a:solidFill>
                  <a:schemeClr val="tx1"/>
                </a:solidFill>
              </a:rPr>
              <a:t>de </a:t>
            </a:r>
            <a:r>
              <a:rPr lang="es-CL" sz="1800" dirty="0" smtClean="0">
                <a:solidFill>
                  <a:schemeClr val="tx1"/>
                </a:solidFill>
              </a:rPr>
              <a:t>Plazos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CL" dirty="0" smtClean="0">
                <a:solidFill>
                  <a:schemeClr val="tx1"/>
                </a:solidFill>
              </a:rPr>
              <a:t>h. </a:t>
            </a:r>
            <a:r>
              <a:rPr lang="es-CL" sz="1800" dirty="0" smtClean="0">
                <a:solidFill>
                  <a:schemeClr val="tx1"/>
                </a:solidFill>
              </a:rPr>
              <a:t>Derecho </a:t>
            </a:r>
            <a:r>
              <a:rPr lang="es-CL" sz="1800" dirty="0">
                <a:solidFill>
                  <a:schemeClr val="tx1"/>
                </a:solidFill>
              </a:rPr>
              <a:t>a </a:t>
            </a:r>
            <a:r>
              <a:rPr lang="es-CL" sz="1800" dirty="0" smtClean="0">
                <a:solidFill>
                  <a:schemeClr val="tx1"/>
                </a:solidFill>
              </a:rPr>
              <a:t>Defensa</a:t>
            </a:r>
          </a:p>
          <a:p>
            <a:pPr marL="342900" indent="-342900">
              <a:buAutoNum type="alphaLcPeriod" startAt="4"/>
            </a:pPr>
            <a:endParaRPr lang="es-CL" dirty="0" smtClean="0"/>
          </a:p>
          <a:p>
            <a:pPr marL="342900" indent="-342900">
              <a:buAutoNum type="alphaLcPeriod" startAt="4"/>
            </a:pPr>
            <a:endParaRPr lang="es-CL" dirty="0"/>
          </a:p>
          <a:p>
            <a:pPr marL="342900" indent="-342900">
              <a:buAutoNum type="alphaLcPeriod" startAt="4"/>
            </a:pPr>
            <a:endParaRPr lang="es-CL" dirty="0" smtClean="0"/>
          </a:p>
          <a:p>
            <a:pPr marL="342900" indent="-342900">
              <a:buAutoNum type="alphaLcPeriod" startAt="4"/>
            </a:pPr>
            <a:endParaRPr lang="es-CL" dirty="0"/>
          </a:p>
          <a:p>
            <a:pPr marL="342900" indent="-342900">
              <a:buAutoNum type="alphaLcPeriod" startAt="4"/>
            </a:pP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5804620" y="1253144"/>
            <a:ext cx="6096000" cy="455509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CL" dirty="0"/>
          </a:p>
          <a:p>
            <a:r>
              <a:rPr lang="es-CL" sz="2000" dirty="0"/>
              <a:t>i.</a:t>
            </a:r>
            <a:r>
              <a:rPr lang="es-CL" sz="2000" b="1" dirty="0"/>
              <a:t>	</a:t>
            </a:r>
            <a:r>
              <a:rPr lang="es-CL" sz="2000" dirty="0"/>
              <a:t>Proporcionalidad de </a:t>
            </a:r>
            <a:r>
              <a:rPr lang="es-CL" sz="2000" dirty="0" smtClean="0"/>
              <a:t>Sanciones</a:t>
            </a:r>
            <a:endParaRPr lang="es-CL" sz="2000" dirty="0"/>
          </a:p>
          <a:p>
            <a:endParaRPr lang="es-CL" sz="2000" dirty="0"/>
          </a:p>
          <a:p>
            <a:r>
              <a:rPr lang="es-CL" sz="2000" dirty="0"/>
              <a:t>j.	</a:t>
            </a:r>
            <a:r>
              <a:rPr lang="es-CL" sz="2000" dirty="0" smtClean="0"/>
              <a:t>Monitoreo</a:t>
            </a:r>
            <a:endParaRPr lang="es-CL" sz="2000" dirty="0"/>
          </a:p>
          <a:p>
            <a:endParaRPr lang="es-CL" sz="2000" dirty="0"/>
          </a:p>
          <a:p>
            <a:r>
              <a:rPr lang="es-CL" sz="2000" dirty="0"/>
              <a:t>k.	Derecho de </a:t>
            </a:r>
            <a:r>
              <a:rPr lang="es-CL" sz="2000" dirty="0" smtClean="0"/>
              <a:t>Apelación</a:t>
            </a:r>
            <a:endParaRPr lang="es-CL" sz="2000" dirty="0"/>
          </a:p>
          <a:p>
            <a:endParaRPr lang="es-CL" sz="2000" dirty="0"/>
          </a:p>
          <a:p>
            <a:r>
              <a:rPr lang="es-CL" sz="2000" dirty="0"/>
              <a:t>l.	Derivación al Equipo de Convivencia o </a:t>
            </a:r>
            <a:r>
              <a:rPr lang="es-CL" sz="2000" dirty="0" smtClean="0"/>
              <a:t>                                   </a:t>
            </a:r>
          </a:p>
          <a:p>
            <a:r>
              <a:rPr lang="es-CL" sz="2000" dirty="0" smtClean="0"/>
              <a:t>      Psicosocial</a:t>
            </a:r>
            <a:endParaRPr lang="es-CL" sz="2000" dirty="0"/>
          </a:p>
          <a:p>
            <a:endParaRPr lang="es-CL" sz="2000" dirty="0"/>
          </a:p>
          <a:p>
            <a:r>
              <a:rPr lang="es-CL" sz="2000" dirty="0"/>
              <a:t>m.	Denuncia de </a:t>
            </a:r>
            <a:r>
              <a:rPr lang="es-CL" sz="2000" dirty="0" smtClean="0"/>
              <a:t>Delitos</a:t>
            </a:r>
            <a:endParaRPr lang="es-CL" sz="2000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5900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6265" y="827117"/>
            <a:ext cx="10753725" cy="54178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b="1" dirty="0"/>
              <a:t>37.	Medidas Formativas y Sanciones.</a:t>
            </a:r>
          </a:p>
          <a:p>
            <a:endParaRPr lang="es-CL" dirty="0"/>
          </a:p>
          <a:p>
            <a:pPr marL="0" indent="0">
              <a:buNone/>
            </a:pPr>
            <a:r>
              <a:rPr lang="es-CL" dirty="0" smtClean="0"/>
              <a:t>Una </a:t>
            </a:r>
            <a:r>
              <a:rPr lang="es-CL" dirty="0"/>
              <a:t>MEDIDA FORMATIVA es una acción institucional de abordaje de una falta, que busca la reparación del daño y el aprendizaje de las y los afectados/as. En el establecimiento existen cinco tipos de medidas formativas: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lnSpc>
                <a:spcPct val="120000"/>
              </a:lnSpc>
              <a:buNone/>
            </a:pPr>
            <a:r>
              <a:rPr lang="es-CL" dirty="0" smtClean="0"/>
              <a:t>a</a:t>
            </a:r>
            <a:r>
              <a:rPr lang="es-CL" dirty="0"/>
              <a:t>.	Diálogo </a:t>
            </a:r>
            <a:r>
              <a:rPr lang="es-CL" dirty="0" smtClean="0"/>
              <a:t>Formativo</a:t>
            </a:r>
            <a:endParaRPr lang="es-CL" dirty="0"/>
          </a:p>
          <a:p>
            <a:pPr marL="0" indent="0">
              <a:lnSpc>
                <a:spcPct val="120000"/>
              </a:lnSpc>
              <a:buNone/>
            </a:pPr>
            <a:r>
              <a:rPr lang="es-CL" dirty="0"/>
              <a:t>b.	Acción de </a:t>
            </a:r>
            <a:r>
              <a:rPr lang="es-CL" dirty="0" smtClean="0"/>
              <a:t>Reparación</a:t>
            </a:r>
            <a:endParaRPr lang="es-CL" dirty="0"/>
          </a:p>
          <a:p>
            <a:pPr marL="0" indent="0">
              <a:lnSpc>
                <a:spcPct val="120000"/>
              </a:lnSpc>
              <a:buNone/>
            </a:pPr>
            <a:r>
              <a:rPr lang="es-CL" dirty="0" smtClean="0"/>
              <a:t>c</a:t>
            </a:r>
            <a:r>
              <a:rPr lang="es-CL" dirty="0"/>
              <a:t>.	Trabajo </a:t>
            </a:r>
            <a:r>
              <a:rPr lang="es-CL" dirty="0" smtClean="0"/>
              <a:t>Académico</a:t>
            </a:r>
            <a:endParaRPr lang="es-CL" dirty="0"/>
          </a:p>
          <a:p>
            <a:pPr marL="0" indent="0">
              <a:lnSpc>
                <a:spcPct val="120000"/>
              </a:lnSpc>
              <a:buNone/>
            </a:pPr>
            <a:r>
              <a:rPr lang="es-CL" dirty="0" smtClean="0"/>
              <a:t>d</a:t>
            </a:r>
            <a:r>
              <a:rPr lang="es-CL" dirty="0"/>
              <a:t>.	Servicio </a:t>
            </a:r>
            <a:r>
              <a:rPr lang="es-CL" dirty="0" smtClean="0"/>
              <a:t>Comunitario</a:t>
            </a:r>
            <a:endParaRPr lang="es-CL" dirty="0"/>
          </a:p>
          <a:p>
            <a:pPr marL="0" indent="0">
              <a:lnSpc>
                <a:spcPct val="120000"/>
              </a:lnSpc>
              <a:buNone/>
            </a:pPr>
            <a:r>
              <a:rPr lang="es-CL" dirty="0" smtClean="0"/>
              <a:t>e</a:t>
            </a:r>
            <a:r>
              <a:rPr lang="es-CL" dirty="0"/>
              <a:t>.	Resolución alternativa de </a:t>
            </a:r>
            <a:r>
              <a:rPr lang="es-CL" dirty="0" smtClean="0"/>
              <a:t>conflictos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7749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886692" y="1028926"/>
            <a:ext cx="10439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/>
              <a:t>Por su parte, una SANCIÓN es la “pena que una ley o un reglamento establece para sus infractores” </a:t>
            </a:r>
            <a:r>
              <a:rPr lang="es-CL" dirty="0" smtClean="0"/>
              <a:t>En </a:t>
            </a:r>
            <a:r>
              <a:rPr lang="es-CL" dirty="0"/>
              <a:t>el establecimiento educacional existen seis sanciones:</a:t>
            </a:r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a.	Anotación </a:t>
            </a:r>
            <a:r>
              <a:rPr lang="es-CL" dirty="0" smtClean="0"/>
              <a:t>Negativa </a:t>
            </a:r>
            <a:endParaRPr lang="es-CL" dirty="0"/>
          </a:p>
          <a:p>
            <a:endParaRPr lang="es-CL" dirty="0"/>
          </a:p>
          <a:p>
            <a:r>
              <a:rPr lang="es-CL" dirty="0"/>
              <a:t>b.	</a:t>
            </a:r>
            <a:r>
              <a:rPr lang="es-CL" dirty="0" smtClean="0"/>
              <a:t>Suspensión</a:t>
            </a:r>
            <a:endParaRPr lang="es-CL" dirty="0"/>
          </a:p>
          <a:p>
            <a:endParaRPr lang="es-CL" dirty="0" smtClean="0"/>
          </a:p>
          <a:p>
            <a:r>
              <a:rPr lang="es-CL" dirty="0" smtClean="0"/>
              <a:t>c</a:t>
            </a:r>
            <a:r>
              <a:rPr lang="es-CL" dirty="0"/>
              <a:t>.	Condicionalidad de </a:t>
            </a:r>
            <a:r>
              <a:rPr lang="es-CL" dirty="0" smtClean="0"/>
              <a:t>Matrícula</a:t>
            </a:r>
            <a:endParaRPr lang="es-CL" dirty="0"/>
          </a:p>
          <a:p>
            <a:endParaRPr lang="es-CL" dirty="0"/>
          </a:p>
          <a:p>
            <a:r>
              <a:rPr lang="es-CL" dirty="0"/>
              <a:t>d.	Cancelación de </a:t>
            </a:r>
            <a:r>
              <a:rPr lang="es-CL" dirty="0" smtClean="0"/>
              <a:t>Matrícula</a:t>
            </a:r>
            <a:endParaRPr lang="es-CL" dirty="0"/>
          </a:p>
          <a:p>
            <a:endParaRPr lang="es-CL" dirty="0"/>
          </a:p>
          <a:p>
            <a:r>
              <a:rPr lang="es-CL" dirty="0"/>
              <a:t>e.	</a:t>
            </a:r>
            <a:r>
              <a:rPr lang="es-CL" dirty="0" smtClean="0"/>
              <a:t>Expulsión</a:t>
            </a:r>
            <a:endParaRPr lang="es-CL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0881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6656" y="831274"/>
            <a:ext cx="10753725" cy="4946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38.	Protocolo en caso Acoso Escolar.</a:t>
            </a:r>
          </a:p>
          <a:p>
            <a:endParaRPr lang="es-CL" dirty="0"/>
          </a:p>
          <a:p>
            <a:pPr marL="0" indent="0">
              <a:buNone/>
            </a:pPr>
            <a:r>
              <a:rPr lang="es-CL" dirty="0"/>
              <a:t>39.	Protocolo en caso de Violencia de un Adulto/a hacia un/a Estudiante.</a:t>
            </a:r>
          </a:p>
          <a:p>
            <a:endParaRPr lang="es-CL" dirty="0"/>
          </a:p>
          <a:p>
            <a:pPr marL="0" indent="0">
              <a:buNone/>
            </a:pPr>
            <a:r>
              <a:rPr lang="es-CL" dirty="0"/>
              <a:t>40.	Protocolo en caso de Maltrato Infantil y/o Abuso Sexual Infantil.</a:t>
            </a:r>
          </a:p>
          <a:p>
            <a:endParaRPr lang="es-CL" dirty="0"/>
          </a:p>
          <a:p>
            <a:pPr marL="0" indent="0">
              <a:buNone/>
            </a:pPr>
            <a:r>
              <a:rPr lang="es-CL" dirty="0"/>
              <a:t>41.	Protocolo en caso Consumo de Drogas.</a:t>
            </a:r>
          </a:p>
          <a:p>
            <a:endParaRPr lang="es-CL" dirty="0"/>
          </a:p>
          <a:p>
            <a:pPr marL="0" indent="0">
              <a:buNone/>
            </a:pPr>
            <a:r>
              <a:rPr lang="es-CL" dirty="0"/>
              <a:t>42.	Estrategias de Resolución Alternativa de Conflictos (ERAC).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3603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105</Words>
  <Application>Microsoft Office PowerPoint</Application>
  <PresentationFormat>Panorámica</PresentationFormat>
  <Paragraphs>158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Faceta</vt:lpstr>
      <vt:lpstr>ESTRUCTURA GENERAL MANUAL DE CONVIVENCIA ESCOLAR.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MANUAL DE CONVIVENCIA ESCOLAR.</dc:title>
  <dc:creator>Lorena Perez</dc:creator>
  <cp:lastModifiedBy>Profesor</cp:lastModifiedBy>
  <cp:revision>9</cp:revision>
  <dcterms:created xsi:type="dcterms:W3CDTF">2016-09-26T14:31:52Z</dcterms:created>
  <dcterms:modified xsi:type="dcterms:W3CDTF">2016-09-27T17:04:31Z</dcterms:modified>
</cp:coreProperties>
</file>