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9/27/2016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9/27/2016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07067" y="515155"/>
            <a:ext cx="7766936" cy="2021983"/>
          </a:xfrm>
        </p:spPr>
        <p:txBody>
          <a:bodyPr/>
          <a:lstStyle/>
          <a:p>
            <a:pPr algn="ctr"/>
            <a:r>
              <a:rPr lang="es-CL" dirty="0" smtClean="0"/>
              <a:t>EL DEBIDO PROCESO</a:t>
            </a:r>
            <a:endParaRPr lang="es-CL" dirty="0"/>
          </a:p>
        </p:txBody>
      </p:sp>
      <p:sp>
        <p:nvSpPr>
          <p:cNvPr id="3" name="Subtítulo 2"/>
          <p:cNvSpPr>
            <a:spLocks noGrp="1"/>
          </p:cNvSpPr>
          <p:nvPr>
            <p:ph type="subTitle" idx="1"/>
          </p:nvPr>
        </p:nvSpPr>
        <p:spPr>
          <a:xfrm>
            <a:off x="1507067" y="2936382"/>
            <a:ext cx="8036178" cy="3361387"/>
          </a:xfrm>
        </p:spPr>
        <p:txBody>
          <a:bodyPr>
            <a:normAutofit fontScale="32500" lnSpcReduction="20000"/>
          </a:bodyPr>
          <a:lstStyle/>
          <a:p>
            <a:pPr algn="ctr"/>
            <a:endParaRPr lang="es-CL" dirty="0" smtClean="0"/>
          </a:p>
          <a:p>
            <a:pPr algn="ctr"/>
            <a:endParaRPr lang="es-CL" sz="4100" b="1" dirty="0"/>
          </a:p>
          <a:p>
            <a:pPr algn="ctr"/>
            <a:r>
              <a:rPr lang="es-CL" sz="12300" b="1" dirty="0" smtClean="0">
                <a:solidFill>
                  <a:schemeClr val="tx1"/>
                </a:solidFill>
              </a:rPr>
              <a:t>DERECHO A UN PROCEDIMIENTO RACIONAL Y JUSTO</a:t>
            </a:r>
          </a:p>
          <a:p>
            <a:pPr algn="ctr"/>
            <a:endParaRPr lang="es-CL" sz="3200" dirty="0" smtClean="0"/>
          </a:p>
          <a:p>
            <a:pPr algn="ctr"/>
            <a:endParaRPr lang="es-CL" sz="3200" dirty="0"/>
          </a:p>
          <a:p>
            <a:r>
              <a:rPr lang="es-CL" sz="7200" b="1" dirty="0" smtClean="0"/>
              <a:t>Paula Monsalves </a:t>
            </a:r>
            <a:r>
              <a:rPr lang="es-CL" sz="7200" b="1" dirty="0" smtClean="0"/>
              <a:t>Manso y Julio Villalobos Villarroel</a:t>
            </a:r>
            <a:endParaRPr lang="es-CL" sz="7200" b="1" dirty="0" smtClean="0"/>
          </a:p>
          <a:p>
            <a:r>
              <a:rPr lang="es-CL" sz="7200" b="1" dirty="0" smtClean="0"/>
              <a:t>Abogados </a:t>
            </a:r>
            <a:endParaRPr lang="es-CL" sz="7200" b="1" dirty="0" smtClean="0"/>
          </a:p>
          <a:p>
            <a:r>
              <a:rPr lang="es-CL" sz="7200" b="1" dirty="0" smtClean="0"/>
              <a:t>Dirección de Educación Santiago </a:t>
            </a:r>
            <a:endParaRPr lang="es-CL" sz="7200" b="1" dirty="0"/>
          </a:p>
          <a:p>
            <a:pPr algn="ctr"/>
            <a:endParaRPr lang="es-CL" sz="3200" dirty="0" smtClean="0"/>
          </a:p>
          <a:p>
            <a:pPr algn="ctr"/>
            <a:endParaRPr lang="es-CL" sz="3200" dirty="0"/>
          </a:p>
          <a:p>
            <a:pPr algn="ctr"/>
            <a:endParaRPr lang="es-CL" sz="3200" dirty="0"/>
          </a:p>
        </p:txBody>
      </p:sp>
    </p:spTree>
    <p:extLst>
      <p:ext uri="{BB962C8B-B14F-4D97-AF65-F5344CB8AC3E}">
        <p14:creationId xmlns:p14="http://schemas.microsoft.com/office/powerpoint/2010/main" val="3498234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Ley General de Educación, Artículo 46 Letra F</a:t>
            </a:r>
            <a:endParaRPr lang="es-CL" dirty="0"/>
          </a:p>
        </p:txBody>
      </p:sp>
      <p:sp>
        <p:nvSpPr>
          <p:cNvPr id="3" name="2 Marcador de contenido"/>
          <p:cNvSpPr>
            <a:spLocks noGrp="1"/>
          </p:cNvSpPr>
          <p:nvPr>
            <p:ph idx="1"/>
          </p:nvPr>
        </p:nvSpPr>
        <p:spPr/>
        <p:txBody>
          <a:bodyPr/>
          <a:lstStyle/>
          <a:p>
            <a:endParaRPr lang="es-CL" dirty="0" smtClean="0"/>
          </a:p>
          <a:p>
            <a:pPr algn="just"/>
            <a:r>
              <a:rPr lang="es-CL" dirty="0" smtClean="0"/>
              <a:t>El Ministerio de Educación reconocerá oficialmente a los establecimientos educacionales que impartan enseñanza en los niveles de educación </a:t>
            </a:r>
            <a:r>
              <a:rPr lang="es-CL" dirty="0" err="1" smtClean="0"/>
              <a:t>parvularia</a:t>
            </a:r>
            <a:r>
              <a:rPr lang="es-CL" dirty="0" smtClean="0"/>
              <a:t>, básica y media, cuando así lo soliciten y cumplan con los siguientes requisitos:</a:t>
            </a:r>
          </a:p>
          <a:p>
            <a:pPr marL="0" indent="0" algn="just">
              <a:buNone/>
            </a:pPr>
            <a:endParaRPr lang="es-CL" dirty="0" smtClean="0"/>
          </a:p>
          <a:p>
            <a:pPr algn="just"/>
            <a:r>
              <a:rPr lang="es-CL" dirty="0" smtClean="0"/>
              <a:t>F) Contar con un reglamento interno que regule las relaciones entre el establecimiento y los distintos actores de la comunidad escolar, y que garantice </a:t>
            </a:r>
            <a:r>
              <a:rPr lang="es-CL" i="1" dirty="0" smtClean="0">
                <a:effectLst>
                  <a:outerShdw blurRad="38100" dist="38100" dir="2700000" algn="tl">
                    <a:srgbClr val="000000">
                      <a:alpha val="43137"/>
                    </a:srgbClr>
                  </a:outerShdw>
                </a:effectLst>
              </a:rPr>
              <a:t>el justo procedimiento </a:t>
            </a:r>
            <a:r>
              <a:rPr lang="es-CL" dirty="0" smtClean="0"/>
              <a:t>en el caso en que se contemplen sanciones. Este reglamento no podrá contravenir la normativa vigente.</a:t>
            </a:r>
            <a:endParaRPr lang="es-CL" dirty="0"/>
          </a:p>
        </p:txBody>
      </p:sp>
    </p:spTree>
    <p:extLst>
      <p:ext uri="{BB962C8B-B14F-4D97-AF65-F5344CB8AC3E}">
        <p14:creationId xmlns:p14="http://schemas.microsoft.com/office/powerpoint/2010/main" val="3370912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DEBIDO PROCESO EN LOS ESTABLECIMIENTOS EDUCACIONALES.		</a:t>
            </a:r>
            <a:endParaRPr lang="es-CL" dirty="0"/>
          </a:p>
        </p:txBody>
      </p:sp>
      <p:sp>
        <p:nvSpPr>
          <p:cNvPr id="3" name="2 Marcador de contenido"/>
          <p:cNvSpPr>
            <a:spLocks noGrp="1"/>
          </p:cNvSpPr>
          <p:nvPr>
            <p:ph idx="1"/>
          </p:nvPr>
        </p:nvSpPr>
        <p:spPr/>
        <p:txBody>
          <a:bodyPr/>
          <a:lstStyle/>
          <a:p>
            <a:pPr marL="0" indent="0" algn="ctr">
              <a:buNone/>
            </a:pPr>
            <a:r>
              <a:rPr lang="es-CL" sz="2400" dirty="0" smtClean="0"/>
              <a:t>GARANTIAS MÍNIMAS:</a:t>
            </a:r>
          </a:p>
          <a:p>
            <a:endParaRPr lang="es-CL" dirty="0"/>
          </a:p>
          <a:p>
            <a:pPr marL="0" indent="0">
              <a:buNone/>
            </a:pPr>
            <a:r>
              <a:rPr lang="es-CL" dirty="0" smtClean="0"/>
              <a:t>1.-  PRESUNCIÓN DE INOCENCIA. (SIEMPRE)</a:t>
            </a:r>
          </a:p>
          <a:p>
            <a:pPr marL="0" indent="0">
              <a:buNone/>
            </a:pPr>
            <a:endParaRPr lang="es-CL" dirty="0"/>
          </a:p>
          <a:p>
            <a:pPr marL="0" indent="0">
              <a:buNone/>
            </a:pPr>
            <a:r>
              <a:rPr lang="es-CL" dirty="0" smtClean="0"/>
              <a:t>2.-  DERECHO A SER ESCUCHADO. (APORTAR TODO TIPO DE PRUEBAS)</a:t>
            </a:r>
          </a:p>
          <a:p>
            <a:pPr marL="0" indent="0">
              <a:buNone/>
            </a:pPr>
            <a:endParaRPr lang="es-CL" dirty="0"/>
          </a:p>
          <a:p>
            <a:pPr marL="0" indent="0">
              <a:buNone/>
            </a:pPr>
            <a:r>
              <a:rPr lang="es-CL" dirty="0" smtClean="0"/>
              <a:t>3.-  RESOLUCIÓN EN UN PLAZO RAZONABLE Y CONOCIDO</a:t>
            </a:r>
          </a:p>
          <a:p>
            <a:pPr marL="0" indent="0">
              <a:buNone/>
            </a:pPr>
            <a:endParaRPr lang="es-CL" dirty="0"/>
          </a:p>
          <a:p>
            <a:pPr marL="0" indent="0">
              <a:buNone/>
            </a:pPr>
            <a:r>
              <a:rPr lang="es-CL" dirty="0" smtClean="0"/>
              <a:t>3.-  DERECHO A APELACIÓN. (INSTANCIA RECURSIVA)</a:t>
            </a:r>
            <a:endParaRPr lang="es-CL" dirty="0"/>
          </a:p>
        </p:txBody>
      </p:sp>
    </p:spTree>
    <p:extLst>
      <p:ext uri="{BB962C8B-B14F-4D97-AF65-F5344CB8AC3E}">
        <p14:creationId xmlns:p14="http://schemas.microsoft.com/office/powerpoint/2010/main" val="3296553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smtClean="0"/>
              <a:t>JUSTICIA RESTAURATIVA</a:t>
            </a:r>
            <a:endParaRPr lang="es-CL" dirty="0"/>
          </a:p>
        </p:txBody>
      </p:sp>
      <p:sp>
        <p:nvSpPr>
          <p:cNvPr id="3" name="2 Marcador de contenido"/>
          <p:cNvSpPr>
            <a:spLocks noGrp="1"/>
          </p:cNvSpPr>
          <p:nvPr>
            <p:ph idx="1"/>
          </p:nvPr>
        </p:nvSpPr>
        <p:spPr/>
        <p:txBody>
          <a:bodyPr/>
          <a:lstStyle/>
          <a:p>
            <a:endParaRPr lang="es-CL" dirty="0" smtClean="0"/>
          </a:p>
          <a:p>
            <a:r>
              <a:rPr lang="es-CL" dirty="0" smtClean="0"/>
              <a:t>Elemento clave: basada </a:t>
            </a:r>
            <a:r>
              <a:rPr lang="es-CL" dirty="0"/>
              <a:t>en la </a:t>
            </a:r>
            <a:r>
              <a:rPr lang="es-CL" dirty="0" smtClean="0"/>
              <a:t>restitución-reparación.</a:t>
            </a:r>
          </a:p>
          <a:p>
            <a:endParaRPr lang="es-CL" dirty="0"/>
          </a:p>
          <a:p>
            <a:r>
              <a:rPr lang="es-CL" dirty="0" smtClean="0"/>
              <a:t>A </a:t>
            </a:r>
            <a:r>
              <a:rPr lang="es-CL" dirty="0"/>
              <a:t>través de la Justicia Restaurativa lo que se quiere es procurar que </a:t>
            </a:r>
            <a:r>
              <a:rPr lang="es-CL" dirty="0" smtClean="0"/>
              <a:t>el conflicto </a:t>
            </a:r>
            <a:r>
              <a:rPr lang="es-CL" dirty="0"/>
              <a:t>generado por el acto delictivo sea efectivamente resuelto, y no </a:t>
            </a:r>
            <a:r>
              <a:rPr lang="es-CL" dirty="0" smtClean="0"/>
              <a:t>ocurra como </a:t>
            </a:r>
            <a:r>
              <a:rPr lang="es-CL" dirty="0"/>
              <a:t>en el sistema penal tradicional, en que al ser el encierro casi la </a:t>
            </a:r>
            <a:r>
              <a:rPr lang="es-CL" dirty="0" smtClean="0"/>
              <a:t>única respuesta </a:t>
            </a:r>
            <a:r>
              <a:rPr lang="es-CL" dirty="0"/>
              <a:t>posible, en el fondo sólo se preocupa de castigar al delincuente </a:t>
            </a:r>
            <a:r>
              <a:rPr lang="es-CL" dirty="0" smtClean="0"/>
              <a:t>o rehabilitarlo</a:t>
            </a:r>
            <a:r>
              <a:rPr lang="es-CL" dirty="0"/>
              <a:t>, sin pensar que con el acto delictivo se han visto afectadas </a:t>
            </a:r>
            <a:r>
              <a:rPr lang="es-CL" dirty="0" smtClean="0"/>
              <a:t>una multiplicidad </a:t>
            </a:r>
            <a:r>
              <a:rPr lang="es-CL" dirty="0"/>
              <a:t>de factores que no se resuelven con el sólo encarcelamiento </a:t>
            </a:r>
            <a:r>
              <a:rPr lang="es-CL" dirty="0" smtClean="0"/>
              <a:t>del autor </a:t>
            </a:r>
            <a:r>
              <a:rPr lang="es-CL" dirty="0"/>
              <a:t>de ellos.</a:t>
            </a:r>
            <a:endParaRPr lang="es-CL" dirty="0" smtClean="0"/>
          </a:p>
        </p:txBody>
      </p:sp>
    </p:spTree>
    <p:extLst>
      <p:ext uri="{BB962C8B-B14F-4D97-AF65-F5344CB8AC3E}">
        <p14:creationId xmlns:p14="http://schemas.microsoft.com/office/powerpoint/2010/main" val="2494524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smtClean="0"/>
              <a:t>CARACTERISTICAS JUSTICIA RESTAURATIVA</a:t>
            </a:r>
            <a:endParaRPr lang="es-CL" dirty="0"/>
          </a:p>
        </p:txBody>
      </p:sp>
      <p:sp>
        <p:nvSpPr>
          <p:cNvPr id="3" name="2 Marcador de contenido"/>
          <p:cNvSpPr>
            <a:spLocks noGrp="1"/>
          </p:cNvSpPr>
          <p:nvPr>
            <p:ph idx="1"/>
          </p:nvPr>
        </p:nvSpPr>
        <p:spPr/>
        <p:txBody>
          <a:bodyPr>
            <a:normAutofit/>
          </a:bodyPr>
          <a:lstStyle/>
          <a:p>
            <a:r>
              <a:rPr lang="es-CL" dirty="0" smtClean="0"/>
              <a:t>1.- </a:t>
            </a:r>
            <a:r>
              <a:rPr lang="es-CL" dirty="0"/>
              <a:t>La </a:t>
            </a:r>
            <a:r>
              <a:rPr lang="es-CL" dirty="0" smtClean="0"/>
              <a:t>Justicia Restaurativa </a:t>
            </a:r>
            <a:r>
              <a:rPr lang="es-CL" dirty="0"/>
              <a:t>no es el “Estado” o la “sociedad” en su conjunto la que </a:t>
            </a:r>
            <a:r>
              <a:rPr lang="es-CL" dirty="0" smtClean="0"/>
              <a:t>se entiende </a:t>
            </a:r>
            <a:r>
              <a:rPr lang="es-CL" dirty="0"/>
              <a:t>dañada con la infracción, sino que la víctima es la </a:t>
            </a:r>
            <a:r>
              <a:rPr lang="es-CL" dirty="0" smtClean="0"/>
              <a:t>persona concreta.</a:t>
            </a:r>
          </a:p>
          <a:p>
            <a:r>
              <a:rPr lang="es-CL" dirty="0" smtClean="0"/>
              <a:t>2.- </a:t>
            </a:r>
            <a:r>
              <a:rPr lang="es-CL" dirty="0"/>
              <a:t>Uno de los objetivos centrales de </a:t>
            </a:r>
            <a:r>
              <a:rPr lang="es-CL" dirty="0" smtClean="0"/>
              <a:t>la Justicia </a:t>
            </a:r>
            <a:r>
              <a:rPr lang="es-CL" dirty="0"/>
              <a:t>Restaurativa es la reparación del </a:t>
            </a:r>
            <a:r>
              <a:rPr lang="es-CL" dirty="0" smtClean="0"/>
              <a:t>daño, lo anterior dado que  las víctimas </a:t>
            </a:r>
            <a:r>
              <a:rPr lang="es-CL" dirty="0"/>
              <a:t>son siempre las personas, en todo momento se </a:t>
            </a:r>
            <a:r>
              <a:rPr lang="es-CL" dirty="0" smtClean="0"/>
              <a:t>debe  procurar </a:t>
            </a:r>
            <a:r>
              <a:rPr lang="es-CL" dirty="0"/>
              <a:t>de manera prioritaria que sean éstas las que reciban </a:t>
            </a:r>
            <a:r>
              <a:rPr lang="es-CL" dirty="0" smtClean="0"/>
              <a:t>la reparación </a:t>
            </a:r>
            <a:r>
              <a:rPr lang="es-CL" dirty="0"/>
              <a:t>por el mal </a:t>
            </a:r>
            <a:r>
              <a:rPr lang="es-CL" dirty="0" smtClean="0"/>
              <a:t>recibido.</a:t>
            </a:r>
          </a:p>
          <a:p>
            <a:pPr algn="just"/>
            <a:r>
              <a:rPr lang="es-CL" dirty="0" smtClean="0"/>
              <a:t>3.- </a:t>
            </a:r>
            <a:r>
              <a:rPr lang="es-CL" dirty="0"/>
              <a:t>Pero no sólo es prioritario procurar la satisfacción de las necesidades </a:t>
            </a:r>
            <a:r>
              <a:rPr lang="es-CL" dirty="0" smtClean="0"/>
              <a:t>de la </a:t>
            </a:r>
            <a:r>
              <a:rPr lang="es-CL" dirty="0"/>
              <a:t>víctima, sino que también se debe procurar una real cautela de </a:t>
            </a:r>
            <a:r>
              <a:rPr lang="es-CL" dirty="0" smtClean="0"/>
              <a:t>los derechos </a:t>
            </a:r>
            <a:r>
              <a:rPr lang="es-CL" dirty="0"/>
              <a:t>del ofensor. Lo que implica no sólo un reconocimiento a </a:t>
            </a:r>
            <a:r>
              <a:rPr lang="es-CL" dirty="0" smtClean="0"/>
              <a:t>sus derechos  formales</a:t>
            </a:r>
            <a:r>
              <a:rPr lang="es-CL" dirty="0"/>
              <a:t>”, sino también a sus propias necesidades </a:t>
            </a:r>
            <a:r>
              <a:rPr lang="es-CL" dirty="0" smtClean="0"/>
              <a:t>y particularidades</a:t>
            </a:r>
            <a:r>
              <a:rPr lang="es-CL" dirty="0"/>
              <a:t>, asumiéndolo como un sujeto integral.</a:t>
            </a:r>
          </a:p>
        </p:txBody>
      </p:sp>
    </p:spTree>
    <p:extLst>
      <p:ext uri="{BB962C8B-B14F-4D97-AF65-F5344CB8AC3E}">
        <p14:creationId xmlns:p14="http://schemas.microsoft.com/office/powerpoint/2010/main" val="774159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a:t>CARACTERISTICAS JUSTICIA RESTAURATIVA</a:t>
            </a:r>
          </a:p>
        </p:txBody>
      </p:sp>
      <p:sp>
        <p:nvSpPr>
          <p:cNvPr id="3" name="2 Marcador de contenido"/>
          <p:cNvSpPr>
            <a:spLocks noGrp="1"/>
          </p:cNvSpPr>
          <p:nvPr>
            <p:ph idx="1"/>
          </p:nvPr>
        </p:nvSpPr>
        <p:spPr/>
        <p:txBody>
          <a:bodyPr>
            <a:normAutofit fontScale="92500"/>
          </a:bodyPr>
          <a:lstStyle/>
          <a:p>
            <a:pPr algn="just"/>
            <a:r>
              <a:rPr lang="es-CL" dirty="0" smtClean="0"/>
              <a:t>4.- El </a:t>
            </a:r>
            <a:r>
              <a:rPr lang="es-CL" dirty="0"/>
              <a:t>fin de la Justicia Restaurativa no es el “castigo”, sino la “reparación</a:t>
            </a:r>
            <a:r>
              <a:rPr lang="es-CL" dirty="0" smtClean="0"/>
              <a:t>”,</a:t>
            </a:r>
            <a:r>
              <a:rPr lang="es-CL" dirty="0"/>
              <a:t> se debe preferir toda aquella que implique </a:t>
            </a:r>
            <a:r>
              <a:rPr lang="es-CL" dirty="0" smtClean="0"/>
              <a:t>la posibilidad </a:t>
            </a:r>
            <a:r>
              <a:rPr lang="es-CL" dirty="0"/>
              <a:t>de resolver efectivamente el conflicto, satisfaciendo </a:t>
            </a:r>
            <a:r>
              <a:rPr lang="es-CL" dirty="0" smtClean="0"/>
              <a:t>los intereses </a:t>
            </a:r>
            <a:r>
              <a:rPr lang="es-CL" dirty="0"/>
              <a:t>de los involucrados, y no sólo dar respuesta a </a:t>
            </a:r>
            <a:r>
              <a:rPr lang="es-CL" dirty="0" smtClean="0"/>
              <a:t>determinadas expectativas </a:t>
            </a:r>
            <a:r>
              <a:rPr lang="es-CL" dirty="0"/>
              <a:t>sociales o alcanzar el cumplimiento de objetivos </a:t>
            </a:r>
            <a:r>
              <a:rPr lang="es-CL" dirty="0" smtClean="0"/>
              <a:t>de prevención </a:t>
            </a:r>
            <a:r>
              <a:rPr lang="es-CL" dirty="0"/>
              <a:t>general negativa</a:t>
            </a:r>
            <a:r>
              <a:rPr lang="es-CL" dirty="0" smtClean="0"/>
              <a:t>.</a:t>
            </a:r>
          </a:p>
          <a:p>
            <a:pPr algn="just"/>
            <a:r>
              <a:rPr lang="es-CL" dirty="0" smtClean="0"/>
              <a:t>5.- En la Justicia </a:t>
            </a:r>
            <a:r>
              <a:rPr lang="es-CL" dirty="0"/>
              <a:t>Restaurativa el objetivo central de todo procedimiento </a:t>
            </a:r>
            <a:r>
              <a:rPr lang="es-CL" dirty="0" smtClean="0"/>
              <a:t>habrá de </a:t>
            </a:r>
            <a:r>
              <a:rPr lang="es-CL" dirty="0"/>
              <a:t>ser el trinomio “víctima-ofensor-comunidad”, en ese orden </a:t>
            </a:r>
            <a:r>
              <a:rPr lang="es-CL" dirty="0" smtClean="0"/>
              <a:t>de prioridad.</a:t>
            </a:r>
          </a:p>
          <a:p>
            <a:pPr algn="just"/>
            <a:r>
              <a:rPr lang="es-CL" dirty="0" smtClean="0"/>
              <a:t>6.- En </a:t>
            </a:r>
            <a:r>
              <a:rPr lang="es-CL" dirty="0"/>
              <a:t>la Justicia Restaurativa también </a:t>
            </a:r>
            <a:r>
              <a:rPr lang="es-CL" dirty="0" smtClean="0"/>
              <a:t>se le </a:t>
            </a:r>
            <a:r>
              <a:rPr lang="es-CL" dirty="0"/>
              <a:t>reconoce un rol preponderante a la comunidad, entendida no </a:t>
            </a:r>
            <a:r>
              <a:rPr lang="es-CL" dirty="0" smtClean="0"/>
              <a:t>como el </a:t>
            </a:r>
            <a:r>
              <a:rPr lang="es-CL" dirty="0"/>
              <a:t>ente abstracto y global llamado “sociedad”, sino como algo </a:t>
            </a:r>
            <a:r>
              <a:rPr lang="es-CL" dirty="0" smtClean="0"/>
              <a:t>mucho más </a:t>
            </a:r>
            <a:r>
              <a:rPr lang="es-CL" dirty="0"/>
              <a:t>cercano, representado fundamentalmente por el entorno </a:t>
            </a:r>
            <a:r>
              <a:rPr lang="es-CL" dirty="0" smtClean="0"/>
              <a:t>próximo de </a:t>
            </a:r>
            <a:r>
              <a:rPr lang="es-CL" dirty="0"/>
              <a:t>los involucrados (su “prójimo”) y por las personas que han sido </a:t>
            </a:r>
            <a:r>
              <a:rPr lang="es-CL" dirty="0" smtClean="0"/>
              <a:t>de una </a:t>
            </a:r>
            <a:r>
              <a:rPr lang="es-CL" dirty="0"/>
              <a:t>u otra forma afectados por la intromisión del acto delictivo </a:t>
            </a:r>
            <a:r>
              <a:rPr lang="es-CL" dirty="0" smtClean="0"/>
              <a:t>y tienen </a:t>
            </a:r>
            <a:r>
              <a:rPr lang="es-CL" dirty="0"/>
              <a:t>por ello un interés real en la resolución del conflicto.</a:t>
            </a:r>
          </a:p>
        </p:txBody>
      </p:sp>
    </p:spTree>
    <p:extLst>
      <p:ext uri="{BB962C8B-B14F-4D97-AF65-F5344CB8AC3E}">
        <p14:creationId xmlns:p14="http://schemas.microsoft.com/office/powerpoint/2010/main" val="2725699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a:t>CARACTERISTICAS JUSTICIA RESTAURATIVA</a:t>
            </a:r>
          </a:p>
        </p:txBody>
      </p:sp>
      <p:sp>
        <p:nvSpPr>
          <p:cNvPr id="3" name="2 Marcador de contenido"/>
          <p:cNvSpPr>
            <a:spLocks noGrp="1"/>
          </p:cNvSpPr>
          <p:nvPr>
            <p:ph idx="1"/>
          </p:nvPr>
        </p:nvSpPr>
        <p:spPr/>
        <p:txBody>
          <a:bodyPr>
            <a:normAutofit fontScale="92500" lnSpcReduction="10000"/>
          </a:bodyPr>
          <a:lstStyle/>
          <a:p>
            <a:pPr algn="just"/>
            <a:r>
              <a:rPr lang="es-CL" dirty="0" smtClean="0"/>
              <a:t>7.- </a:t>
            </a:r>
            <a:r>
              <a:rPr lang="es-CL" dirty="0"/>
              <a:t>el </a:t>
            </a:r>
            <a:r>
              <a:rPr lang="es-CL" dirty="0" smtClean="0"/>
              <a:t>objetivo de </a:t>
            </a:r>
            <a:r>
              <a:rPr lang="es-CL" dirty="0"/>
              <a:t>la Justicia Restaurativa es reparar y restablecer esas relaciones, </a:t>
            </a:r>
            <a:r>
              <a:rPr lang="es-CL" dirty="0" smtClean="0"/>
              <a:t>la participación </a:t>
            </a:r>
            <a:r>
              <a:rPr lang="es-CL" dirty="0"/>
              <a:t>en los procesos que para ello se establezca deben </a:t>
            </a:r>
            <a:r>
              <a:rPr lang="es-CL" dirty="0" smtClean="0"/>
              <a:t>ser siempre </a:t>
            </a:r>
            <a:r>
              <a:rPr lang="es-CL" dirty="0"/>
              <a:t>voluntarios, tanto para víctima como ofensor, ya que a </a:t>
            </a:r>
            <a:r>
              <a:rPr lang="es-CL" dirty="0" smtClean="0"/>
              <a:t>estos les </a:t>
            </a:r>
            <a:r>
              <a:rPr lang="es-CL" dirty="0"/>
              <a:t>cabrá una participación preponderante en ellos, no </a:t>
            </a:r>
            <a:r>
              <a:rPr lang="es-CL" dirty="0" smtClean="0"/>
              <a:t>pudiendo cumplirse </a:t>
            </a:r>
            <a:r>
              <a:rPr lang="es-CL" dirty="0"/>
              <a:t>los objetivos si actúan coaccionados. Pues de esa forma </a:t>
            </a:r>
            <a:r>
              <a:rPr lang="es-CL" dirty="0" smtClean="0"/>
              <a:t>el ofensor </a:t>
            </a:r>
            <a:r>
              <a:rPr lang="es-CL" dirty="0"/>
              <a:t>no reconocerá su responsabilidad, y la víctima no </a:t>
            </a:r>
            <a:r>
              <a:rPr lang="es-CL" dirty="0" smtClean="0"/>
              <a:t>verá satisfechas </a:t>
            </a:r>
            <a:r>
              <a:rPr lang="es-CL" dirty="0"/>
              <a:t>sus expectativas de reparación del daño</a:t>
            </a:r>
            <a:r>
              <a:rPr lang="es-CL" dirty="0" smtClean="0"/>
              <a:t>.</a:t>
            </a:r>
          </a:p>
          <a:p>
            <a:pPr algn="just"/>
            <a:r>
              <a:rPr lang="es-CL" dirty="0" smtClean="0"/>
              <a:t>8.- </a:t>
            </a:r>
            <a:r>
              <a:rPr lang="es-CL" dirty="0"/>
              <a:t>Para que puedan cumplirse los objetivos de la Justicia Restaurativa </a:t>
            </a:r>
            <a:r>
              <a:rPr lang="es-CL" dirty="0" smtClean="0"/>
              <a:t>es necesario </a:t>
            </a:r>
            <a:r>
              <a:rPr lang="es-CL" dirty="0"/>
              <a:t>que el ofensor asuma su responsabilidad</a:t>
            </a:r>
            <a:r>
              <a:rPr lang="es-CL" dirty="0" smtClean="0"/>
              <a:t>.</a:t>
            </a:r>
          </a:p>
          <a:p>
            <a:pPr algn="just"/>
            <a:r>
              <a:rPr lang="es-CL" dirty="0" smtClean="0"/>
              <a:t>9.- Dado que el o</a:t>
            </a:r>
            <a:r>
              <a:rPr lang="es-CL" dirty="0"/>
              <a:t> el </a:t>
            </a:r>
            <a:r>
              <a:rPr lang="es-CL" dirty="0" smtClean="0"/>
              <a:t>objetivo de </a:t>
            </a:r>
            <a:r>
              <a:rPr lang="es-CL" dirty="0"/>
              <a:t>la Justicia Restaurativa es reparar y restablecer esas relaciones, </a:t>
            </a:r>
            <a:r>
              <a:rPr lang="es-CL" dirty="0" smtClean="0"/>
              <a:t>la participación </a:t>
            </a:r>
            <a:r>
              <a:rPr lang="es-CL" dirty="0"/>
              <a:t>en los procesos que para ello se establezca deben </a:t>
            </a:r>
            <a:r>
              <a:rPr lang="es-CL" dirty="0" smtClean="0"/>
              <a:t>ser siempre </a:t>
            </a:r>
            <a:r>
              <a:rPr lang="es-CL" dirty="0"/>
              <a:t>voluntarios, tanto para víctima como ofensor, ya que a </a:t>
            </a:r>
            <a:r>
              <a:rPr lang="es-CL" dirty="0" smtClean="0"/>
              <a:t>estos les </a:t>
            </a:r>
            <a:r>
              <a:rPr lang="es-CL" dirty="0"/>
              <a:t>cabrá una participación preponderante en ellos, no </a:t>
            </a:r>
            <a:r>
              <a:rPr lang="es-CL" dirty="0" smtClean="0"/>
              <a:t>pudiendo cumplirse </a:t>
            </a:r>
            <a:r>
              <a:rPr lang="es-CL" dirty="0"/>
              <a:t>los objetivos si actúan coaccionados.</a:t>
            </a:r>
          </a:p>
        </p:txBody>
      </p:sp>
    </p:spTree>
    <p:extLst>
      <p:ext uri="{BB962C8B-B14F-4D97-AF65-F5344CB8AC3E}">
        <p14:creationId xmlns:p14="http://schemas.microsoft.com/office/powerpoint/2010/main" val="460791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a:t>CARACTERISTICAS JUSTICIA RESTAURATIVA</a:t>
            </a:r>
          </a:p>
        </p:txBody>
      </p:sp>
      <p:sp>
        <p:nvSpPr>
          <p:cNvPr id="3" name="2 Marcador de contenido"/>
          <p:cNvSpPr>
            <a:spLocks noGrp="1"/>
          </p:cNvSpPr>
          <p:nvPr>
            <p:ph idx="1"/>
          </p:nvPr>
        </p:nvSpPr>
        <p:spPr/>
        <p:txBody>
          <a:bodyPr>
            <a:normAutofit/>
          </a:bodyPr>
          <a:lstStyle/>
          <a:p>
            <a:r>
              <a:rPr lang="es-CL" dirty="0" smtClean="0"/>
              <a:t>9.- </a:t>
            </a:r>
            <a:r>
              <a:rPr lang="es-CL" dirty="0"/>
              <a:t>En la Justicia Restaurativa se da una fuerte preeminencia al </a:t>
            </a:r>
            <a:r>
              <a:rPr lang="es-CL" dirty="0" smtClean="0"/>
              <a:t>componente valórico</a:t>
            </a:r>
            <a:r>
              <a:rPr lang="es-CL" dirty="0"/>
              <a:t>, de ahí que conceptos como el “perdón” y </a:t>
            </a:r>
            <a:r>
              <a:rPr lang="es-CL" dirty="0" smtClean="0"/>
              <a:t>el “</a:t>
            </a:r>
            <a:r>
              <a:rPr lang="es-CL" dirty="0"/>
              <a:t>arrepentimiento” se tengan siempre en alta estima, a diferencia de </a:t>
            </a:r>
            <a:r>
              <a:rPr lang="es-CL" dirty="0" smtClean="0"/>
              <a:t>lo que </a:t>
            </a:r>
            <a:r>
              <a:rPr lang="es-CL" dirty="0"/>
              <a:t>pasa en la justicia retributiva en que ellos son sólo </a:t>
            </a:r>
            <a:r>
              <a:rPr lang="es-CL" dirty="0" smtClean="0"/>
              <a:t>elementos secundarios</a:t>
            </a:r>
            <a:r>
              <a:rPr lang="es-CL" dirty="0"/>
              <a:t>, que muchas veces ni siquiera son considerados, o </a:t>
            </a:r>
            <a:r>
              <a:rPr lang="es-CL" dirty="0" smtClean="0"/>
              <a:t>incluso son </a:t>
            </a:r>
            <a:r>
              <a:rPr lang="es-CL" dirty="0"/>
              <a:t>desincentivados</a:t>
            </a:r>
            <a:r>
              <a:rPr lang="es-CL" dirty="0" smtClean="0"/>
              <a:t>.</a:t>
            </a:r>
          </a:p>
          <a:p>
            <a:pPr algn="just"/>
            <a:r>
              <a:rPr lang="es-CL" dirty="0" smtClean="0"/>
              <a:t>10 .-</a:t>
            </a:r>
            <a:r>
              <a:rPr lang="es-CL" dirty="0"/>
              <a:t>A fin de que el conflicto sea efectivamente resuelto, y de que </a:t>
            </a:r>
            <a:r>
              <a:rPr lang="es-CL" dirty="0" smtClean="0"/>
              <a:t>se produzca </a:t>
            </a:r>
            <a:r>
              <a:rPr lang="es-CL" dirty="0"/>
              <a:t>positivamente el perdón y el arrepentimiento, </a:t>
            </a:r>
            <a:r>
              <a:rPr lang="es-CL" dirty="0" smtClean="0"/>
              <a:t>recomponiendo las </a:t>
            </a:r>
            <a:r>
              <a:rPr lang="es-CL" dirty="0"/>
              <a:t>relaciones personales y sociales, en la Justicia Restaurativa </a:t>
            </a:r>
            <a:r>
              <a:rPr lang="es-CL" dirty="0" smtClean="0"/>
              <a:t>se privilegian </a:t>
            </a:r>
            <a:r>
              <a:rPr lang="es-CL" dirty="0"/>
              <a:t>aquellos mecanismos dentro del proceso que incentiven </a:t>
            </a:r>
            <a:r>
              <a:rPr lang="es-CL" dirty="0" smtClean="0"/>
              <a:t>el diálogo </a:t>
            </a:r>
            <a:r>
              <a:rPr lang="es-CL" dirty="0"/>
              <a:t>y el encuentro entre los involucrados, para que a través </a:t>
            </a:r>
            <a:r>
              <a:rPr lang="es-CL" dirty="0" smtClean="0"/>
              <a:t>de ellos </a:t>
            </a:r>
            <a:r>
              <a:rPr lang="es-CL" dirty="0"/>
              <a:t>se reconozca al otro como un semejante y en función de esto </a:t>
            </a:r>
            <a:r>
              <a:rPr lang="es-CL" dirty="0" smtClean="0"/>
              <a:t>se adopten </a:t>
            </a:r>
            <a:r>
              <a:rPr lang="es-CL" dirty="0"/>
              <a:t>las medidas que se estimen pertinentes para reparar el </a:t>
            </a:r>
            <a:r>
              <a:rPr lang="es-CL" dirty="0" smtClean="0"/>
              <a:t>daño causado</a:t>
            </a:r>
            <a:r>
              <a:rPr lang="es-CL" dirty="0"/>
              <a:t>.</a:t>
            </a:r>
            <a:endParaRPr lang="es-CL" dirty="0" smtClean="0"/>
          </a:p>
          <a:p>
            <a:endParaRPr lang="es-CL" dirty="0"/>
          </a:p>
        </p:txBody>
      </p:sp>
    </p:spTree>
    <p:extLst>
      <p:ext uri="{BB962C8B-B14F-4D97-AF65-F5344CB8AC3E}">
        <p14:creationId xmlns:p14="http://schemas.microsoft.com/office/powerpoint/2010/main" val="3637710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smtClean="0"/>
              <a:t>JUSTICIA RETRIBUTIVA</a:t>
            </a:r>
            <a:endParaRPr lang="es-CL" dirty="0"/>
          </a:p>
        </p:txBody>
      </p:sp>
      <p:sp>
        <p:nvSpPr>
          <p:cNvPr id="3" name="2 Marcador de contenido"/>
          <p:cNvSpPr>
            <a:spLocks noGrp="1"/>
          </p:cNvSpPr>
          <p:nvPr>
            <p:ph idx="1"/>
          </p:nvPr>
        </p:nvSpPr>
        <p:spPr/>
        <p:txBody>
          <a:bodyPr/>
          <a:lstStyle/>
          <a:p>
            <a:pPr algn="just"/>
            <a:r>
              <a:rPr lang="es-CL" dirty="0"/>
              <a:t>Justicia retributiva o </a:t>
            </a:r>
            <a:r>
              <a:rPr lang="es-CL" dirty="0" err="1"/>
              <a:t>retribucionismo</a:t>
            </a:r>
            <a:r>
              <a:rPr lang="es-CL" dirty="0"/>
              <a:t> es una teoría de la justicia -y más en concreto una teoría de la pena- que sostiene que la retribución proporcional es una respuesta moralmente aceptable a la falta o crimen, </a:t>
            </a:r>
            <a:r>
              <a:rPr lang="es-CL" dirty="0" smtClean="0"/>
              <a:t>independientemente </a:t>
            </a:r>
            <a:r>
              <a:rPr lang="es-CL" dirty="0"/>
              <a:t>de que esta medida produzca o no beneficios y/o </a:t>
            </a:r>
            <a:r>
              <a:rPr lang="es-CL" dirty="0" smtClean="0"/>
              <a:t>perjuicios.</a:t>
            </a:r>
            <a:endParaRPr lang="es-CL" dirty="0"/>
          </a:p>
        </p:txBody>
      </p:sp>
    </p:spTree>
    <p:extLst>
      <p:ext uri="{BB962C8B-B14F-4D97-AF65-F5344CB8AC3E}">
        <p14:creationId xmlns:p14="http://schemas.microsoft.com/office/powerpoint/2010/main" val="3662876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77334" y="2884868"/>
            <a:ext cx="8596668" cy="2125014"/>
          </a:xfrm>
        </p:spPr>
        <p:txBody>
          <a:bodyPr>
            <a:normAutofit/>
          </a:bodyPr>
          <a:lstStyle/>
          <a:p>
            <a:pPr algn="ctr"/>
            <a:r>
              <a:rPr lang="es-CL" sz="4800" dirty="0" smtClean="0">
                <a:solidFill>
                  <a:schemeClr val="tx1"/>
                </a:solidFill>
              </a:rPr>
              <a:t>GRACIAS</a:t>
            </a:r>
            <a:endParaRPr lang="es-CL" sz="4800" dirty="0">
              <a:solidFill>
                <a:schemeClr val="tx1"/>
              </a:solidFill>
            </a:endParaRPr>
          </a:p>
        </p:txBody>
      </p:sp>
    </p:spTree>
    <p:extLst>
      <p:ext uri="{BB962C8B-B14F-4D97-AF65-F5344CB8AC3E}">
        <p14:creationId xmlns:p14="http://schemas.microsoft.com/office/powerpoint/2010/main" val="3397315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DERECHO A UN PROCEDIMIENTO RACIONAL Y JUSTO</a:t>
            </a:r>
            <a:endParaRPr lang="es-CL" dirty="0"/>
          </a:p>
        </p:txBody>
      </p:sp>
      <p:sp>
        <p:nvSpPr>
          <p:cNvPr id="3" name="Marcador de contenido 2"/>
          <p:cNvSpPr>
            <a:spLocks noGrp="1"/>
          </p:cNvSpPr>
          <p:nvPr>
            <p:ph idx="1"/>
          </p:nvPr>
        </p:nvSpPr>
        <p:spPr>
          <a:xfrm>
            <a:off x="587182" y="1918953"/>
            <a:ext cx="8596668" cy="4636394"/>
          </a:xfrm>
        </p:spPr>
        <p:txBody>
          <a:bodyPr/>
          <a:lstStyle/>
          <a:p>
            <a:pPr algn="just"/>
            <a:r>
              <a:rPr lang="es-CL" dirty="0" smtClean="0"/>
              <a:t>El Debido Proceso es una Garantía Constitucional, esto es, un derecho que se encuentra protegido por nuestra Carta Fundamental y que todos y cada uno de los habitantes de la República deben respetar, ninguna autoridad o persona puede vulnerar dicha garantía. En caso que ello ocurra, se contemplan mecanismos para resguardar este derecho, como por ejemplo el Recurso de Protección.</a:t>
            </a:r>
          </a:p>
          <a:p>
            <a:pPr algn="just"/>
            <a:endParaRPr lang="es-CL" dirty="0"/>
          </a:p>
          <a:p>
            <a:pPr algn="just"/>
            <a:r>
              <a:rPr lang="es-CL" dirty="0" smtClean="0"/>
              <a:t>Artículo 19 N°3 inciso 5 Constitución Política de la República:</a:t>
            </a:r>
          </a:p>
          <a:p>
            <a:pPr marL="0" indent="0" algn="just">
              <a:buNone/>
            </a:pPr>
            <a:r>
              <a:rPr lang="es-CL" dirty="0" smtClean="0"/>
              <a:t> 	“Toda </a:t>
            </a:r>
            <a:r>
              <a:rPr lang="es-CL" dirty="0"/>
              <a:t>sentencia de un órgano que ejerza jurisdicción debe fundarse en un </a:t>
            </a:r>
            <a:r>
              <a:rPr lang="es-CL" dirty="0" smtClean="0"/>
              <a:t>	proceso </a:t>
            </a:r>
            <a:r>
              <a:rPr lang="es-CL" dirty="0"/>
              <a:t>previo legalmente tramitado. Corresponderá al legislador establecer </a:t>
            </a:r>
            <a:r>
              <a:rPr lang="es-CL" dirty="0" smtClean="0"/>
              <a:t>	siempre </a:t>
            </a:r>
            <a:r>
              <a:rPr lang="es-CL" dirty="0"/>
              <a:t>las garantías de un procedimiento y una investigación </a:t>
            </a:r>
            <a:r>
              <a:rPr lang="es-CL" b="1" u="sng" dirty="0"/>
              <a:t>racionales y </a:t>
            </a:r>
            <a:r>
              <a:rPr lang="es-CL" b="1" dirty="0" smtClean="0"/>
              <a:t>	</a:t>
            </a:r>
            <a:r>
              <a:rPr lang="es-CL" b="1" u="sng" dirty="0" smtClean="0"/>
              <a:t>justos</a:t>
            </a:r>
            <a:endParaRPr lang="es-CL" b="1" u="sng" dirty="0"/>
          </a:p>
          <a:p>
            <a:pPr algn="just"/>
            <a:endParaRPr lang="es-CL" dirty="0" smtClean="0"/>
          </a:p>
        </p:txBody>
      </p:sp>
    </p:spTree>
    <p:extLst>
      <p:ext uri="{BB962C8B-B14F-4D97-AF65-F5344CB8AC3E}">
        <p14:creationId xmlns:p14="http://schemas.microsoft.com/office/powerpoint/2010/main" val="2196642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smtClean="0"/>
              <a:t>RACIONAL Y JUSTO</a:t>
            </a:r>
            <a:endParaRPr lang="es-CL" dirty="0"/>
          </a:p>
        </p:txBody>
      </p:sp>
      <p:sp>
        <p:nvSpPr>
          <p:cNvPr id="3" name="2 Marcador de contenido"/>
          <p:cNvSpPr>
            <a:spLocks noGrp="1"/>
          </p:cNvSpPr>
          <p:nvPr>
            <p:ph idx="1"/>
          </p:nvPr>
        </p:nvSpPr>
        <p:spPr/>
        <p:txBody>
          <a:bodyPr/>
          <a:lstStyle/>
          <a:p>
            <a:pPr algn="just"/>
            <a:r>
              <a:rPr lang="es-CL" dirty="0"/>
              <a:t>Que significa Racional y Justo?</a:t>
            </a:r>
          </a:p>
          <a:p>
            <a:pPr algn="just"/>
            <a:r>
              <a:rPr lang="es-CL" dirty="0" smtClean="0"/>
              <a:t>Racional</a:t>
            </a:r>
            <a:r>
              <a:rPr lang="es-CL" dirty="0"/>
              <a:t>: </a:t>
            </a:r>
            <a:r>
              <a:rPr lang="es-CL" dirty="0" smtClean="0"/>
              <a:t>“arreglado </a:t>
            </a:r>
            <a:r>
              <a:rPr lang="es-CL" dirty="0"/>
              <a:t>a la razón”. </a:t>
            </a:r>
          </a:p>
          <a:p>
            <a:pPr algn="just"/>
            <a:r>
              <a:rPr lang="es-CL" dirty="0"/>
              <a:t>Razón equivale a “justicia”.</a:t>
            </a:r>
          </a:p>
          <a:p>
            <a:pPr algn="just"/>
            <a:r>
              <a:rPr lang="es-CL" dirty="0"/>
              <a:t>Justo: “que obra según justicia y razón”.</a:t>
            </a:r>
          </a:p>
          <a:p>
            <a:pPr algn="just"/>
            <a:r>
              <a:rPr lang="es-CL" dirty="0"/>
              <a:t>Justicia: “derecho, razón o equidad”.</a:t>
            </a:r>
          </a:p>
          <a:p>
            <a:endParaRPr lang="es-CL" dirty="0"/>
          </a:p>
        </p:txBody>
      </p:sp>
      <p:sp>
        <p:nvSpPr>
          <p:cNvPr id="4" name="3 Rectángulo"/>
          <p:cNvSpPr/>
          <p:nvPr/>
        </p:nvSpPr>
        <p:spPr>
          <a:xfrm>
            <a:off x="3048000" y="2551837"/>
            <a:ext cx="6096000" cy="369332"/>
          </a:xfrm>
          <a:prstGeom prst="rect">
            <a:avLst/>
          </a:prstGeom>
        </p:spPr>
        <p:txBody>
          <a:bodyPr>
            <a:spAutoFit/>
          </a:bodyPr>
          <a:lstStyle/>
          <a:p>
            <a:pPr algn="just"/>
            <a:r>
              <a:rPr lang="es-CL" dirty="0" smtClean="0"/>
              <a:t>¿</a:t>
            </a:r>
            <a:endParaRPr lang="es-CL" dirty="0"/>
          </a:p>
        </p:txBody>
      </p:sp>
    </p:spTree>
    <p:extLst>
      <p:ext uri="{BB962C8B-B14F-4D97-AF65-F5344CB8AC3E}">
        <p14:creationId xmlns:p14="http://schemas.microsoft.com/office/powerpoint/2010/main" val="4168943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RACIONAL Y JUSTO</a:t>
            </a:r>
          </a:p>
        </p:txBody>
      </p:sp>
      <p:sp>
        <p:nvSpPr>
          <p:cNvPr id="3" name="Marcador de contenido 2"/>
          <p:cNvSpPr>
            <a:spLocks noGrp="1"/>
          </p:cNvSpPr>
          <p:nvPr>
            <p:ph idx="1"/>
          </p:nvPr>
        </p:nvSpPr>
        <p:spPr/>
        <p:txBody>
          <a:bodyPr>
            <a:normAutofit/>
          </a:bodyPr>
          <a:lstStyle/>
          <a:p>
            <a:pPr marL="0" indent="0">
              <a:buNone/>
            </a:pPr>
            <a:r>
              <a:rPr lang="es-CL" dirty="0" smtClean="0"/>
              <a:t>¿CÓMO SE HA ENTENDIDO QUE DEBE SER UN PROCESO RACIONAL Y JUSTO?</a:t>
            </a:r>
          </a:p>
          <a:p>
            <a:endParaRPr lang="es-CL" dirty="0"/>
          </a:p>
          <a:p>
            <a:r>
              <a:rPr lang="es-CL" dirty="0" smtClean="0"/>
              <a:t>En </a:t>
            </a:r>
            <a:r>
              <a:rPr lang="es-CL" dirty="0"/>
              <a:t>todo Procedimiento se deben cumplir determinadas exigencias básicas,  exigencias básicas, destinadas a dar cabal cumplimiento al principio del debido proceso, tales como la notificación, el emplazamiento, la posibilidad de comparecer, de hacerse oír en el proceso, de aportar todos los medios de prueba de que disponga y de interponer los recursos que la ley establece, es decir, asegurar una adecuada defensa del inculpado.</a:t>
            </a:r>
          </a:p>
          <a:p>
            <a:endParaRPr lang="es-CL" dirty="0"/>
          </a:p>
        </p:txBody>
      </p:sp>
    </p:spTree>
    <p:extLst>
      <p:ext uri="{BB962C8B-B14F-4D97-AF65-F5344CB8AC3E}">
        <p14:creationId xmlns:p14="http://schemas.microsoft.com/office/powerpoint/2010/main" val="1844848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L" dirty="0" smtClean="0"/>
              <a:t>GARANTÍAS MÍNIMAS DE UN PROCEDIMIENTO RACIONAL Y JUSTO:</a:t>
            </a:r>
            <a:br>
              <a:rPr lang="es-CL" dirty="0" smtClean="0"/>
            </a:br>
            <a:r>
              <a:rPr lang="es-CL" dirty="0"/>
              <a:t/>
            </a:r>
            <a:br>
              <a:rPr lang="es-CL" dirty="0"/>
            </a:br>
            <a:r>
              <a:rPr lang="es-CL" dirty="0" smtClean="0"/>
              <a:t/>
            </a:r>
            <a:br>
              <a:rPr lang="es-CL" dirty="0" smtClean="0"/>
            </a:br>
            <a:endParaRPr lang="es-CL" dirty="0"/>
          </a:p>
        </p:txBody>
      </p:sp>
      <p:sp>
        <p:nvSpPr>
          <p:cNvPr id="3" name="2 Marcador de contenido"/>
          <p:cNvSpPr>
            <a:spLocks noGrp="1"/>
          </p:cNvSpPr>
          <p:nvPr>
            <p:ph idx="1"/>
          </p:nvPr>
        </p:nvSpPr>
        <p:spPr/>
        <p:txBody>
          <a:bodyPr/>
          <a:lstStyle/>
          <a:p>
            <a:endParaRPr lang="es-CL" dirty="0" smtClean="0"/>
          </a:p>
          <a:p>
            <a:r>
              <a:rPr lang="es-CL" dirty="0" smtClean="0"/>
              <a:t>1.- Derecho a que el Proceso se desarrolle ante un juez independiente e imparcial.</a:t>
            </a:r>
          </a:p>
          <a:p>
            <a:endParaRPr lang="es-CL" dirty="0"/>
          </a:p>
          <a:p>
            <a:r>
              <a:rPr lang="es-CL" dirty="0" smtClean="0"/>
              <a:t>2.- Derecho a un Juez </a:t>
            </a:r>
            <a:r>
              <a:rPr lang="es-CL" dirty="0" err="1" smtClean="0"/>
              <a:t>preconstituido</a:t>
            </a:r>
            <a:r>
              <a:rPr lang="es-CL" dirty="0" smtClean="0"/>
              <a:t> por la Ley.</a:t>
            </a:r>
          </a:p>
          <a:p>
            <a:endParaRPr lang="es-CL" dirty="0"/>
          </a:p>
          <a:p>
            <a:r>
              <a:rPr lang="es-CL" dirty="0" smtClean="0"/>
              <a:t>3.- Derecho a la Acción y la Defensa.</a:t>
            </a:r>
            <a:endParaRPr lang="es-CL" dirty="0"/>
          </a:p>
          <a:p>
            <a:endParaRPr lang="es-CL" dirty="0" smtClean="0"/>
          </a:p>
          <a:p>
            <a:r>
              <a:rPr lang="es-CL" dirty="0" smtClean="0"/>
              <a:t>4.- Derecho a un Defensor.</a:t>
            </a:r>
          </a:p>
        </p:txBody>
      </p:sp>
    </p:spTree>
    <p:extLst>
      <p:ext uri="{BB962C8B-B14F-4D97-AF65-F5344CB8AC3E}">
        <p14:creationId xmlns:p14="http://schemas.microsoft.com/office/powerpoint/2010/main" val="1703562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a:t>GARANTÍAS MÍNIMAS DE UN PROCEDIMIENTO RACIONAL Y JUSTO:</a:t>
            </a:r>
          </a:p>
        </p:txBody>
      </p:sp>
      <p:sp>
        <p:nvSpPr>
          <p:cNvPr id="3" name="2 Marcador de contenido"/>
          <p:cNvSpPr>
            <a:spLocks noGrp="1"/>
          </p:cNvSpPr>
          <p:nvPr>
            <p:ph idx="1"/>
          </p:nvPr>
        </p:nvSpPr>
        <p:spPr/>
        <p:txBody>
          <a:bodyPr/>
          <a:lstStyle/>
          <a:p>
            <a:r>
              <a:rPr lang="es-CL" dirty="0" smtClean="0"/>
              <a:t>5.- Derecho a un Defensor.</a:t>
            </a:r>
          </a:p>
          <a:p>
            <a:endParaRPr lang="es-CL" dirty="0"/>
          </a:p>
          <a:p>
            <a:r>
              <a:rPr lang="es-CL" dirty="0" smtClean="0"/>
              <a:t>6.- Derecho a un Procedimiento que conduzca a una pronta resolución el conflicto.</a:t>
            </a:r>
          </a:p>
          <a:p>
            <a:endParaRPr lang="es-CL" dirty="0"/>
          </a:p>
          <a:p>
            <a:r>
              <a:rPr lang="es-CL" dirty="0" smtClean="0"/>
              <a:t>7.- Derecho a un Procedimiento que contemple la existencia de un contradictorio.</a:t>
            </a:r>
          </a:p>
          <a:p>
            <a:endParaRPr lang="es-CL" dirty="0"/>
          </a:p>
          <a:p>
            <a:r>
              <a:rPr lang="es-CL" dirty="0" smtClean="0"/>
              <a:t>8.- Derecho a un Procedimiento que permita a las partes la rendición de la prueba.</a:t>
            </a:r>
            <a:endParaRPr lang="es-CL" dirty="0"/>
          </a:p>
        </p:txBody>
      </p:sp>
    </p:spTree>
    <p:extLst>
      <p:ext uri="{BB962C8B-B14F-4D97-AF65-F5344CB8AC3E}">
        <p14:creationId xmlns:p14="http://schemas.microsoft.com/office/powerpoint/2010/main" val="703899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GARANTÍAS MÍNIMAS DE UN PROCEDIMIENTO RACIONAL Y JUSTO:</a:t>
            </a:r>
          </a:p>
        </p:txBody>
      </p:sp>
      <p:sp>
        <p:nvSpPr>
          <p:cNvPr id="3" name="2 Marcador de contenido"/>
          <p:cNvSpPr>
            <a:spLocks noGrp="1"/>
          </p:cNvSpPr>
          <p:nvPr>
            <p:ph idx="1"/>
          </p:nvPr>
        </p:nvSpPr>
        <p:spPr/>
        <p:txBody>
          <a:bodyPr/>
          <a:lstStyle/>
          <a:p>
            <a:r>
              <a:rPr lang="es-CL" dirty="0" smtClean="0"/>
              <a:t>9.- Derecho a un Procedimiento que contemple una igualdad de tratamiento dentro de él.</a:t>
            </a:r>
          </a:p>
          <a:p>
            <a:endParaRPr lang="es-CL" dirty="0"/>
          </a:p>
          <a:p>
            <a:r>
              <a:rPr lang="es-CL" dirty="0" smtClean="0"/>
              <a:t>10.- derecho a un Procedimiento que contemple la existencia de una sentencia destinada a resolver el conflicto.</a:t>
            </a:r>
          </a:p>
          <a:p>
            <a:endParaRPr lang="es-CL" dirty="0"/>
          </a:p>
          <a:p>
            <a:r>
              <a:rPr lang="es-CL" dirty="0" smtClean="0"/>
              <a:t>11.- Derecho a un recurso que permita impugnar la sentencia que no emane de un debido proceso.</a:t>
            </a:r>
          </a:p>
          <a:p>
            <a:endParaRPr lang="es-CL" dirty="0"/>
          </a:p>
        </p:txBody>
      </p:sp>
    </p:spTree>
    <p:extLst>
      <p:ext uri="{BB962C8B-B14F-4D97-AF65-F5344CB8AC3E}">
        <p14:creationId xmlns:p14="http://schemas.microsoft.com/office/powerpoint/2010/main" val="2787144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smtClean="0"/>
              <a:t>EL DEBIDO PROCESO EN LOS REGLAMENTOS INTERNOS</a:t>
            </a:r>
            <a:endParaRPr lang="es-CL" dirty="0"/>
          </a:p>
        </p:txBody>
      </p:sp>
      <p:sp>
        <p:nvSpPr>
          <p:cNvPr id="3" name="2 Marcador de contenido"/>
          <p:cNvSpPr>
            <a:spLocks noGrp="1"/>
          </p:cNvSpPr>
          <p:nvPr>
            <p:ph idx="1"/>
          </p:nvPr>
        </p:nvSpPr>
        <p:spPr/>
        <p:txBody>
          <a:bodyPr/>
          <a:lstStyle/>
          <a:p>
            <a:pPr algn="ctr"/>
            <a:endParaRPr lang="es-CL" dirty="0" smtClean="0"/>
          </a:p>
          <a:p>
            <a:pPr algn="ctr"/>
            <a:endParaRPr lang="es-CL" dirty="0"/>
          </a:p>
          <a:p>
            <a:pPr algn="just"/>
            <a:r>
              <a:rPr lang="es-CL" dirty="0" smtClean="0"/>
              <a:t>Las normas del Debido Proceso deben estar aseguradas en el Reglamento de Convivencia, de tal manera que deben estar claramente especificadas las conductas merecedoras de sanción, las sanciones y los procedimientos en virtud de los cuales estas se aplican. Lo relevante es que las reglas de convivencia deben tener un sentido formativo y, por ello, además las normas deben guardar un sentido de proporcionalidad y gradualidad en la aplicación de las sanciones.</a:t>
            </a:r>
            <a:endParaRPr lang="es-CL" dirty="0"/>
          </a:p>
        </p:txBody>
      </p:sp>
    </p:spTree>
    <p:extLst>
      <p:ext uri="{BB962C8B-B14F-4D97-AF65-F5344CB8AC3E}">
        <p14:creationId xmlns:p14="http://schemas.microsoft.com/office/powerpoint/2010/main" val="2860059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smtClean="0"/>
              <a:t>Ley de Subvenciones, Artículo 6 Letra D</a:t>
            </a:r>
            <a:endParaRPr lang="es-CL" dirty="0"/>
          </a:p>
        </p:txBody>
      </p:sp>
      <p:sp>
        <p:nvSpPr>
          <p:cNvPr id="3" name="2 Marcador de contenido"/>
          <p:cNvSpPr>
            <a:spLocks noGrp="1"/>
          </p:cNvSpPr>
          <p:nvPr>
            <p:ph idx="1"/>
          </p:nvPr>
        </p:nvSpPr>
        <p:spPr/>
        <p:txBody>
          <a:bodyPr/>
          <a:lstStyle/>
          <a:p>
            <a:endParaRPr lang="es-CL" dirty="0" smtClean="0"/>
          </a:p>
          <a:p>
            <a:endParaRPr lang="es-CL" dirty="0"/>
          </a:p>
          <a:p>
            <a:pPr algn="just"/>
            <a:r>
              <a:rPr lang="es-CL" dirty="0" smtClean="0"/>
              <a:t>Que cuenten con un reglamento interno que rija las relaciones entre el establecimiento, los alumnos y los padres y apoderados. En dicho reglamento se deberá señalar: las normas de convivencia en el establecimiento, que deberán incluir expresamente la prohibición de toda forma de discriminación arbitraria; las sanciones y reconocimientos que origina su infracción o destacado cumplimiento; los procedimientos por los cuales se determinarán las conductas que la ameritan; y las instancias de revisión correspondientes.</a:t>
            </a:r>
            <a:endParaRPr lang="es-CL" dirty="0"/>
          </a:p>
        </p:txBody>
      </p:sp>
    </p:spTree>
    <p:extLst>
      <p:ext uri="{BB962C8B-B14F-4D97-AF65-F5344CB8AC3E}">
        <p14:creationId xmlns:p14="http://schemas.microsoft.com/office/powerpoint/2010/main" val="2081672058"/>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407</TotalTime>
  <Words>1529</Words>
  <Application>Microsoft Office PowerPoint</Application>
  <PresentationFormat>Panorámica</PresentationFormat>
  <Paragraphs>95</Paragraphs>
  <Slides>18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18</vt:i4>
      </vt:variant>
    </vt:vector>
  </HeadingPairs>
  <TitlesOfParts>
    <vt:vector size="22" baseType="lpstr">
      <vt:lpstr>Arial</vt:lpstr>
      <vt:lpstr>Trebuchet MS</vt:lpstr>
      <vt:lpstr>Wingdings 3</vt:lpstr>
      <vt:lpstr>Faceta</vt:lpstr>
      <vt:lpstr>EL DEBIDO PROCESO</vt:lpstr>
      <vt:lpstr>DERECHO A UN PROCEDIMIENTO RACIONAL Y JUSTO</vt:lpstr>
      <vt:lpstr>RACIONAL Y JUSTO</vt:lpstr>
      <vt:lpstr>RACIONAL Y JUSTO</vt:lpstr>
      <vt:lpstr>GARANTÍAS MÍNIMAS DE UN PROCEDIMIENTO RACIONAL Y JUSTO:   </vt:lpstr>
      <vt:lpstr>GARANTÍAS MÍNIMAS DE UN PROCEDIMIENTO RACIONAL Y JUSTO:</vt:lpstr>
      <vt:lpstr>GARANTÍAS MÍNIMAS DE UN PROCEDIMIENTO RACIONAL Y JUSTO:</vt:lpstr>
      <vt:lpstr>EL DEBIDO PROCESO EN LOS REGLAMENTOS INTERNOS</vt:lpstr>
      <vt:lpstr>Ley de Subvenciones, Artículo 6 Letra D</vt:lpstr>
      <vt:lpstr>Ley General de Educación, Artículo 46 Letra F</vt:lpstr>
      <vt:lpstr>DEBIDO PROCESO EN LOS ESTABLECIMIENTOS EDUCACIONALES.  </vt:lpstr>
      <vt:lpstr>JUSTICIA RESTAURATIVA</vt:lpstr>
      <vt:lpstr>CARACTERISTICAS JUSTICIA RESTAURATIVA</vt:lpstr>
      <vt:lpstr>CARACTERISTICAS JUSTICIA RESTAURATIVA</vt:lpstr>
      <vt:lpstr>CARACTERISTICAS JUSTICIA RESTAURATIVA</vt:lpstr>
      <vt:lpstr>CARACTERISTICAS JUSTICIA RESTAURATIVA</vt:lpstr>
      <vt:lpstr>JUSTICIA RETRIBUTIVA</vt:lpstr>
      <vt:lpstr>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DEBIDO PROCESO</dc:title>
  <dc:creator>LEONARDO HOLGADO</dc:creator>
  <cp:lastModifiedBy>LEONARDO HOLGADO</cp:lastModifiedBy>
  <cp:revision>22</cp:revision>
  <dcterms:created xsi:type="dcterms:W3CDTF">2016-05-09T21:25:22Z</dcterms:created>
  <dcterms:modified xsi:type="dcterms:W3CDTF">2016-09-27T14:10:20Z</dcterms:modified>
</cp:coreProperties>
</file>